
<file path=[Content_Types].xml><?xml version="1.0" encoding="utf-8"?>
<Types xmlns="http://schemas.openxmlformats.org/package/2006/content-types">
  <Default Extension="fntdata" ContentType="application/x-fontdata"/>
  <Default Extension="gif" ContentType="image/gi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Lst>
  <p:sldSz cx="9144000" cy="5143500" type="screen16x9"/>
  <p:notesSz cx="6858000" cy="9144000"/>
  <p:embeddedFontLst>
    <p:embeddedFont>
      <p:font typeface="Roboto" panose="020B0604020202020204" charset="0"/>
      <p:regular r:id="rId29"/>
      <p:bold r:id="rId30"/>
      <p:italic r:id="rId31"/>
      <p:boldItalic r:id="rId3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Navjyot Sohi" initials="NS" lastIdx="1" clrIdx="0">
    <p:extLst>
      <p:ext uri="{19B8F6BF-5375-455C-9EA6-DF929625EA0E}">
        <p15:presenceInfo xmlns:p15="http://schemas.microsoft.com/office/powerpoint/2012/main" userId="5c1a39e7c5a32d87"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42" d="100"/>
          <a:sy n="142" d="100"/>
        </p:scale>
        <p:origin x="714" y="12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ae8420a073_2_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ae8420a073_2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ae8420a073_2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ae8420a073_2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ae8420a073_2_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ae8420a073_2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ae8420a073_4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ae8420a073_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ad8ed668bc_0_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ad8ed668bc_0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000">
              <a:solidFill>
                <a:srgbClr val="0000FF"/>
              </a:solidFill>
              <a:latin typeface="Roboto"/>
              <a:ea typeface="Roboto"/>
              <a:cs typeface="Roboto"/>
              <a:sym typeface="Roboto"/>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a35670954b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a35670954b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a35670954b_0_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a35670954b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Most expensive housing are in CA and NY and Homeless rate is also high in NY and CA</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a35670954b_0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a35670954b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a35670954b_0_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a35670954b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a35670954b_0_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a35670954b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ae8420a073_2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ae8420a073_2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a35670954b_0_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a35670954b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a35670954b_0_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a35670954b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a35670954b_0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a35670954b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a35670954b_0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 name="Google Shape;244;ga35670954b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a35670954b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ga35670954b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a35670954b_0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a35670954b_0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ae8420a073_2_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ae8420a073_2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ad8ed668bc_0_9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ad8ed668bc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ad8ed668bc_0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ad8ed668bc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ae8420a073_2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ae8420a073_2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ae8420a073_2_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ae8420a073_2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78522bec59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78522bec5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ad8ed668bc_0_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ad8ed668bc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grpSp>
        <p:nvGrpSpPr>
          <p:cNvPr id="10" name="Google Shape;10;p2"/>
          <p:cNvGrpSpPr/>
          <p:nvPr/>
        </p:nvGrpSpPr>
        <p:grpSpPr>
          <a:xfrm>
            <a:off x="6098378" y="5"/>
            <a:ext cx="3045625" cy="2030570"/>
            <a:chOff x="6098378" y="5"/>
            <a:chExt cx="3045625" cy="2030570"/>
          </a:xfrm>
        </p:grpSpPr>
        <p:sp>
          <p:nvSpPr>
            <p:cNvPr id="11" name="Google Shape;11;p2"/>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Google Shape;16;p2"/>
          <p:cNvSpPr txBox="1">
            <a:spLocks noGrp="1"/>
          </p:cNvSpPr>
          <p:nvPr>
            <p:ph type="ctrTitle"/>
          </p:nvPr>
        </p:nvSpPr>
        <p:spPr>
          <a:xfrm>
            <a:off x="598100" y="1775222"/>
            <a:ext cx="8222100" cy="838800"/>
          </a:xfrm>
          <a:prstGeom prst="rect">
            <a:avLst/>
          </a:prstGeom>
        </p:spPr>
        <p:txBody>
          <a:bodyPr spcFirstLastPara="1" wrap="square" lIns="91425" tIns="91425" rIns="91425" bIns="91425" anchor="b" anchorCtr="0">
            <a:no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a:endParaRPr/>
          </a:p>
        </p:txBody>
      </p:sp>
      <p:sp>
        <p:nvSpPr>
          <p:cNvPr id="17" name="Google Shape;17;p2"/>
          <p:cNvSpPr txBox="1">
            <a:spLocks noGrp="1"/>
          </p:cNvSpPr>
          <p:nvPr>
            <p:ph type="subTitle" idx="1"/>
          </p:nvPr>
        </p:nvSpPr>
        <p:spPr>
          <a:xfrm>
            <a:off x="598088" y="2715913"/>
            <a:ext cx="8222100" cy="4329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lt1"/>
              </a:buClr>
              <a:buSzPts val="2100"/>
              <a:buNone/>
              <a:defRPr sz="2100">
                <a:solidFill>
                  <a:schemeClr val="lt1"/>
                </a:solidFill>
              </a:defRPr>
            </a:lvl1pPr>
            <a:lvl2pPr lvl="1">
              <a:lnSpc>
                <a:spcPct val="100000"/>
              </a:lnSpc>
              <a:spcBef>
                <a:spcPts val="0"/>
              </a:spcBef>
              <a:spcAft>
                <a:spcPts val="0"/>
              </a:spcAft>
              <a:buClr>
                <a:schemeClr val="lt1"/>
              </a:buClr>
              <a:buSzPts val="2100"/>
              <a:buNone/>
              <a:defRPr sz="2100">
                <a:solidFill>
                  <a:schemeClr val="lt1"/>
                </a:solidFill>
              </a:defRPr>
            </a:lvl2pPr>
            <a:lvl3pPr lvl="2">
              <a:lnSpc>
                <a:spcPct val="100000"/>
              </a:lnSpc>
              <a:spcBef>
                <a:spcPts val="0"/>
              </a:spcBef>
              <a:spcAft>
                <a:spcPts val="0"/>
              </a:spcAft>
              <a:buClr>
                <a:schemeClr val="lt1"/>
              </a:buClr>
              <a:buSzPts val="2100"/>
              <a:buNone/>
              <a:defRPr sz="2100">
                <a:solidFill>
                  <a:schemeClr val="lt1"/>
                </a:solidFill>
              </a:defRPr>
            </a:lvl3pPr>
            <a:lvl4pPr lvl="3">
              <a:lnSpc>
                <a:spcPct val="100000"/>
              </a:lnSpc>
              <a:spcBef>
                <a:spcPts val="0"/>
              </a:spcBef>
              <a:spcAft>
                <a:spcPts val="0"/>
              </a:spcAft>
              <a:buClr>
                <a:schemeClr val="lt1"/>
              </a:buClr>
              <a:buSzPts val="2100"/>
              <a:buNone/>
              <a:defRPr sz="2100">
                <a:solidFill>
                  <a:schemeClr val="lt1"/>
                </a:solidFill>
              </a:defRPr>
            </a:lvl4pPr>
            <a:lvl5pPr lvl="4">
              <a:lnSpc>
                <a:spcPct val="100000"/>
              </a:lnSpc>
              <a:spcBef>
                <a:spcPts val="0"/>
              </a:spcBef>
              <a:spcAft>
                <a:spcPts val="0"/>
              </a:spcAft>
              <a:buClr>
                <a:schemeClr val="lt1"/>
              </a:buClr>
              <a:buSzPts val="2100"/>
              <a:buNone/>
              <a:defRPr sz="2100">
                <a:solidFill>
                  <a:schemeClr val="lt1"/>
                </a:solidFill>
              </a:defRPr>
            </a:lvl5pPr>
            <a:lvl6pPr lvl="5">
              <a:lnSpc>
                <a:spcPct val="100000"/>
              </a:lnSpc>
              <a:spcBef>
                <a:spcPts val="0"/>
              </a:spcBef>
              <a:spcAft>
                <a:spcPts val="0"/>
              </a:spcAft>
              <a:buClr>
                <a:schemeClr val="lt1"/>
              </a:buClr>
              <a:buSzPts val="2100"/>
              <a:buNone/>
              <a:defRPr sz="2100">
                <a:solidFill>
                  <a:schemeClr val="lt1"/>
                </a:solidFill>
              </a:defRPr>
            </a:lvl6pPr>
            <a:lvl7pPr lvl="6">
              <a:lnSpc>
                <a:spcPct val="100000"/>
              </a:lnSpc>
              <a:spcBef>
                <a:spcPts val="0"/>
              </a:spcBef>
              <a:spcAft>
                <a:spcPts val="0"/>
              </a:spcAft>
              <a:buClr>
                <a:schemeClr val="lt1"/>
              </a:buClr>
              <a:buSzPts val="2100"/>
              <a:buNone/>
              <a:defRPr sz="2100">
                <a:solidFill>
                  <a:schemeClr val="lt1"/>
                </a:solidFill>
              </a:defRPr>
            </a:lvl7pPr>
            <a:lvl8pPr lvl="7">
              <a:lnSpc>
                <a:spcPct val="100000"/>
              </a:lnSpc>
              <a:spcBef>
                <a:spcPts val="0"/>
              </a:spcBef>
              <a:spcAft>
                <a:spcPts val="0"/>
              </a:spcAft>
              <a:buClr>
                <a:schemeClr val="lt1"/>
              </a:buClr>
              <a:buSzPts val="2100"/>
              <a:buNone/>
              <a:defRPr sz="2100">
                <a:solidFill>
                  <a:schemeClr val="lt1"/>
                </a:solidFill>
              </a:defRPr>
            </a:lvl8pPr>
            <a:lvl9pPr lvl="8">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8" name="Google Shape;18;p2"/>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69"/>
        <p:cNvGrpSpPr/>
        <p:nvPr/>
      </p:nvGrpSpPr>
      <p:grpSpPr>
        <a:xfrm>
          <a:off x="0" y="0"/>
          <a:ext cx="0" cy="0"/>
          <a:chOff x="0" y="0"/>
          <a:chExt cx="0" cy="0"/>
        </a:xfrm>
      </p:grpSpPr>
      <p:grpSp>
        <p:nvGrpSpPr>
          <p:cNvPr id="70" name="Google Shape;70;p11"/>
          <p:cNvGrpSpPr/>
          <p:nvPr/>
        </p:nvGrpSpPr>
        <p:grpSpPr>
          <a:xfrm>
            <a:off x="6098378" y="5"/>
            <a:ext cx="3045625" cy="2030570"/>
            <a:chOff x="6098378" y="5"/>
            <a:chExt cx="3045625" cy="2030570"/>
          </a:xfrm>
        </p:grpSpPr>
        <p:sp>
          <p:nvSpPr>
            <p:cNvPr id="71" name="Google Shape;71;p11"/>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1"/>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11"/>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1"/>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1"/>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 name="Google Shape;76;p11"/>
          <p:cNvSpPr txBox="1">
            <a:spLocks noGrp="1"/>
          </p:cNvSpPr>
          <p:nvPr>
            <p:ph type="title" hasCustomPrompt="1"/>
          </p:nvPr>
        </p:nvSpPr>
        <p:spPr>
          <a:xfrm>
            <a:off x="311700" y="1256050"/>
            <a:ext cx="8520600" cy="20307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12000"/>
              <a:buNone/>
              <a:defRPr sz="12000">
                <a:solidFill>
                  <a:schemeClr val="lt1"/>
                </a:solidFill>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77" name="Google Shape;77;p11"/>
          <p:cNvSpPr txBox="1">
            <a:spLocks noGrp="1"/>
          </p:cNvSpPr>
          <p:nvPr>
            <p:ph type="body" idx="1"/>
          </p:nvPr>
        </p:nvSpPr>
        <p:spPr>
          <a:xfrm>
            <a:off x="311700" y="3369225"/>
            <a:ext cx="8520600" cy="12819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Clr>
                <a:schemeClr val="lt1"/>
              </a:buClr>
              <a:buSzPts val="1800"/>
              <a:buChar char="●"/>
              <a:defRPr>
                <a:solidFill>
                  <a:schemeClr val="lt1"/>
                </a:solidFill>
              </a:defRPr>
            </a:lvl1pPr>
            <a:lvl2pPr marL="914400" lvl="1" indent="-317500" algn="ctr">
              <a:spcBef>
                <a:spcPts val="1600"/>
              </a:spcBef>
              <a:spcAft>
                <a:spcPts val="0"/>
              </a:spcAft>
              <a:buClr>
                <a:schemeClr val="lt1"/>
              </a:buClr>
              <a:buSzPts val="1400"/>
              <a:buChar char="○"/>
              <a:defRPr>
                <a:solidFill>
                  <a:schemeClr val="lt1"/>
                </a:solidFill>
              </a:defRPr>
            </a:lvl2pPr>
            <a:lvl3pPr marL="1371600" lvl="2" indent="-317500" algn="ctr">
              <a:spcBef>
                <a:spcPts val="1600"/>
              </a:spcBef>
              <a:spcAft>
                <a:spcPts val="0"/>
              </a:spcAft>
              <a:buClr>
                <a:schemeClr val="lt1"/>
              </a:buClr>
              <a:buSzPts val="1400"/>
              <a:buChar char="■"/>
              <a:defRPr>
                <a:solidFill>
                  <a:schemeClr val="lt1"/>
                </a:solidFill>
              </a:defRPr>
            </a:lvl3pPr>
            <a:lvl4pPr marL="1828800" lvl="3" indent="-317500" algn="ctr">
              <a:spcBef>
                <a:spcPts val="1600"/>
              </a:spcBef>
              <a:spcAft>
                <a:spcPts val="0"/>
              </a:spcAft>
              <a:buClr>
                <a:schemeClr val="lt1"/>
              </a:buClr>
              <a:buSzPts val="1400"/>
              <a:buChar char="●"/>
              <a:defRPr>
                <a:solidFill>
                  <a:schemeClr val="lt1"/>
                </a:solidFill>
              </a:defRPr>
            </a:lvl4pPr>
            <a:lvl5pPr marL="2286000" lvl="4" indent="-317500" algn="ctr">
              <a:spcBef>
                <a:spcPts val="1600"/>
              </a:spcBef>
              <a:spcAft>
                <a:spcPts val="0"/>
              </a:spcAft>
              <a:buClr>
                <a:schemeClr val="lt1"/>
              </a:buClr>
              <a:buSzPts val="1400"/>
              <a:buChar char="○"/>
              <a:defRPr>
                <a:solidFill>
                  <a:schemeClr val="lt1"/>
                </a:solidFill>
              </a:defRPr>
            </a:lvl5pPr>
            <a:lvl6pPr marL="2743200" lvl="5" indent="-317500" algn="ctr">
              <a:spcBef>
                <a:spcPts val="1600"/>
              </a:spcBef>
              <a:spcAft>
                <a:spcPts val="0"/>
              </a:spcAft>
              <a:buClr>
                <a:schemeClr val="lt1"/>
              </a:buClr>
              <a:buSzPts val="1400"/>
              <a:buChar char="■"/>
              <a:defRPr>
                <a:solidFill>
                  <a:schemeClr val="lt1"/>
                </a:solidFill>
              </a:defRPr>
            </a:lvl6pPr>
            <a:lvl7pPr marL="3200400" lvl="6" indent="-317500" algn="ctr">
              <a:spcBef>
                <a:spcPts val="1600"/>
              </a:spcBef>
              <a:spcAft>
                <a:spcPts val="0"/>
              </a:spcAft>
              <a:buClr>
                <a:schemeClr val="lt1"/>
              </a:buClr>
              <a:buSzPts val="1400"/>
              <a:buChar char="●"/>
              <a:defRPr>
                <a:solidFill>
                  <a:schemeClr val="lt1"/>
                </a:solidFill>
              </a:defRPr>
            </a:lvl7pPr>
            <a:lvl8pPr marL="3657600" lvl="7" indent="-317500" algn="ctr">
              <a:spcBef>
                <a:spcPts val="1600"/>
              </a:spcBef>
              <a:spcAft>
                <a:spcPts val="0"/>
              </a:spcAft>
              <a:buClr>
                <a:schemeClr val="lt1"/>
              </a:buClr>
              <a:buSzPts val="1400"/>
              <a:buChar char="○"/>
              <a:defRPr>
                <a:solidFill>
                  <a:schemeClr val="lt1"/>
                </a:solidFill>
              </a:defRPr>
            </a:lvl8pPr>
            <a:lvl9pPr marL="4114800" lvl="8" indent="-317500" algn="ctr">
              <a:spcBef>
                <a:spcPts val="1600"/>
              </a:spcBef>
              <a:spcAft>
                <a:spcPts val="1600"/>
              </a:spcAft>
              <a:buClr>
                <a:schemeClr val="lt1"/>
              </a:buClr>
              <a:buSzPts val="1400"/>
              <a:buChar char="■"/>
              <a:defRPr>
                <a:solidFill>
                  <a:schemeClr val="lt1"/>
                </a:solidFill>
              </a:defRPr>
            </a:lvl9pPr>
          </a:lstStyle>
          <a:p>
            <a:endParaRPr/>
          </a:p>
        </p:txBody>
      </p:sp>
      <p:sp>
        <p:nvSpPr>
          <p:cNvPr id="78" name="Google Shape;78;p11"/>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9"/>
        <p:cNvGrpSpPr/>
        <p:nvPr/>
      </p:nvGrpSpPr>
      <p:grpSpPr>
        <a:xfrm>
          <a:off x="0" y="0"/>
          <a:ext cx="0" cy="0"/>
          <a:chOff x="0" y="0"/>
          <a:chExt cx="0" cy="0"/>
        </a:xfrm>
      </p:grpSpPr>
      <p:sp>
        <p:nvSpPr>
          <p:cNvPr id="80" name="Google Shape;80;p12"/>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
        <p:cNvGrpSpPr/>
        <p:nvPr/>
      </p:nvGrpSpPr>
      <p:grpSpPr>
        <a:xfrm>
          <a:off x="0" y="0"/>
          <a:ext cx="0" cy="0"/>
          <a:chOff x="0" y="0"/>
          <a:chExt cx="0" cy="0"/>
        </a:xfrm>
      </p:grpSpPr>
      <p:grpSp>
        <p:nvGrpSpPr>
          <p:cNvPr id="20" name="Google Shape;20;p3"/>
          <p:cNvGrpSpPr/>
          <p:nvPr/>
        </p:nvGrpSpPr>
        <p:grpSpPr>
          <a:xfrm>
            <a:off x="6098378" y="5"/>
            <a:ext cx="3045625" cy="2030570"/>
            <a:chOff x="6098378" y="5"/>
            <a:chExt cx="3045625" cy="2030570"/>
          </a:xfrm>
        </p:grpSpPr>
        <p:sp>
          <p:nvSpPr>
            <p:cNvPr id="21" name="Google Shape;21;p3"/>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 name="Google Shape;26;p3"/>
          <p:cNvSpPr txBox="1">
            <a:spLocks noGrp="1"/>
          </p:cNvSpPr>
          <p:nvPr>
            <p:ph type="title"/>
          </p:nvPr>
        </p:nvSpPr>
        <p:spPr>
          <a:xfrm>
            <a:off x="598100" y="2152347"/>
            <a:ext cx="8222100" cy="8388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a:endParaRPr/>
          </a:p>
        </p:txBody>
      </p:sp>
      <p:sp>
        <p:nvSpPr>
          <p:cNvPr id="27" name="Google Shape;27;p3"/>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8"/>
        <p:cNvGrpSpPr/>
        <p:nvPr/>
      </p:nvGrpSpPr>
      <p:grpSpPr>
        <a:xfrm>
          <a:off x="0" y="0"/>
          <a:ext cx="0" cy="0"/>
          <a:chOff x="0" y="0"/>
          <a:chExt cx="0" cy="0"/>
        </a:xfrm>
      </p:grpSpPr>
      <p:grpSp>
        <p:nvGrpSpPr>
          <p:cNvPr id="29" name="Google Shape;29;p4"/>
          <p:cNvGrpSpPr/>
          <p:nvPr/>
        </p:nvGrpSpPr>
        <p:grpSpPr>
          <a:xfrm>
            <a:off x="0" y="3903669"/>
            <a:ext cx="9144000" cy="1239925"/>
            <a:chOff x="0" y="3903669"/>
            <a:chExt cx="9144000" cy="1239925"/>
          </a:xfrm>
        </p:grpSpPr>
        <p:sp>
          <p:nvSpPr>
            <p:cNvPr id="30" name="Google Shape;30;p4"/>
            <p:cNvSpPr/>
            <p:nvPr/>
          </p:nvSpPr>
          <p:spPr>
            <a:xfrm>
              <a:off x="8154895" y="3903669"/>
              <a:ext cx="989100" cy="9879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4"/>
            <p:cNvSpPr/>
            <p:nvPr/>
          </p:nvSpPr>
          <p:spPr>
            <a:xfrm flipH="1">
              <a:off x="6181163" y="3903669"/>
              <a:ext cx="989100" cy="9879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4"/>
            <p:cNvSpPr/>
            <p:nvPr/>
          </p:nvSpPr>
          <p:spPr>
            <a:xfrm>
              <a:off x="7170274" y="3903669"/>
              <a:ext cx="989100" cy="9879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4"/>
            <p:cNvSpPr/>
            <p:nvPr/>
          </p:nvSpPr>
          <p:spPr>
            <a:xfrm rot="10800000">
              <a:off x="8154757" y="3903682"/>
              <a:ext cx="989100" cy="9879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4"/>
            <p:cNvSpPr/>
            <p:nvPr/>
          </p:nvSpPr>
          <p:spPr>
            <a:xfrm>
              <a:off x="0" y="4891594"/>
              <a:ext cx="9144000" cy="252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 name="Google Shape;35;p4"/>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6" name="Google Shape;36;p4"/>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37" name="Google Shape;37;p4"/>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8"/>
        <p:cNvGrpSpPr/>
        <p:nvPr/>
      </p:nvGrpSpPr>
      <p:grpSpPr>
        <a:xfrm>
          <a:off x="0" y="0"/>
          <a:ext cx="0" cy="0"/>
          <a:chOff x="0" y="0"/>
          <a:chExt cx="0" cy="0"/>
        </a:xfrm>
      </p:grpSpPr>
      <p:sp>
        <p:nvSpPr>
          <p:cNvPr id="39" name="Google Shape;39;p5"/>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40" name="Google Shape;40;p5"/>
          <p:cNvSpPr txBox="1">
            <a:spLocks noGrp="1"/>
          </p:cNvSpPr>
          <p:nvPr>
            <p:ph type="body" idx="1"/>
          </p:nvPr>
        </p:nvSpPr>
        <p:spPr>
          <a:xfrm>
            <a:off x="311700" y="1229975"/>
            <a:ext cx="3999900" cy="33390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41" name="Google Shape;41;p5"/>
          <p:cNvSpPr txBox="1">
            <a:spLocks noGrp="1"/>
          </p:cNvSpPr>
          <p:nvPr>
            <p:ph type="body" idx="2"/>
          </p:nvPr>
        </p:nvSpPr>
        <p:spPr>
          <a:xfrm>
            <a:off x="4832400" y="1229975"/>
            <a:ext cx="3999900" cy="33390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42" name="Google Shape;42;p5"/>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3"/>
        <p:cNvGrpSpPr/>
        <p:nvPr/>
      </p:nvGrpSpPr>
      <p:grpSpPr>
        <a:xfrm>
          <a:off x="0" y="0"/>
          <a:ext cx="0" cy="0"/>
          <a:chOff x="0" y="0"/>
          <a:chExt cx="0" cy="0"/>
        </a:xfrm>
      </p:grpSpPr>
      <p:sp>
        <p:nvSpPr>
          <p:cNvPr id="44" name="Google Shape;44;p6"/>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45" name="Google Shape;45;p6"/>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6"/>
        <p:cNvGrpSpPr/>
        <p:nvPr/>
      </p:nvGrpSpPr>
      <p:grpSpPr>
        <a:xfrm>
          <a:off x="0" y="0"/>
          <a:ext cx="0" cy="0"/>
          <a:chOff x="0" y="0"/>
          <a:chExt cx="0" cy="0"/>
        </a:xfrm>
      </p:grpSpPr>
      <p:sp>
        <p:nvSpPr>
          <p:cNvPr id="47" name="Google Shape;47;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8" name="Google Shape;48;p7"/>
          <p:cNvSpPr txBox="1">
            <a:spLocks noGrp="1"/>
          </p:cNvSpPr>
          <p:nvPr>
            <p:ph type="body" idx="1"/>
          </p:nvPr>
        </p:nvSpPr>
        <p:spPr>
          <a:xfrm>
            <a:off x="311700" y="1465804"/>
            <a:ext cx="2808000" cy="31032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49" name="Google Shape;49;p7"/>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50"/>
        <p:cNvGrpSpPr/>
        <p:nvPr/>
      </p:nvGrpSpPr>
      <p:grpSpPr>
        <a:xfrm>
          <a:off x="0" y="0"/>
          <a:ext cx="0" cy="0"/>
          <a:chOff x="0" y="0"/>
          <a:chExt cx="0" cy="0"/>
        </a:xfrm>
      </p:grpSpPr>
      <p:grpSp>
        <p:nvGrpSpPr>
          <p:cNvPr id="51" name="Google Shape;51;p8"/>
          <p:cNvGrpSpPr/>
          <p:nvPr/>
        </p:nvGrpSpPr>
        <p:grpSpPr>
          <a:xfrm>
            <a:off x="6098378" y="5"/>
            <a:ext cx="3045625" cy="2030570"/>
            <a:chOff x="6098378" y="5"/>
            <a:chExt cx="3045625" cy="2030570"/>
          </a:xfrm>
        </p:grpSpPr>
        <p:sp>
          <p:nvSpPr>
            <p:cNvPr id="52" name="Google Shape;52;p8"/>
            <p:cNvSpPr/>
            <p:nvPr/>
          </p:nvSpPr>
          <p:spPr>
            <a:xfrm>
              <a:off x="8128803" y="16"/>
              <a:ext cx="1015200" cy="1015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8"/>
            <p:cNvSpPr/>
            <p:nvPr/>
          </p:nvSpPr>
          <p:spPr>
            <a:xfrm flipH="1">
              <a:off x="7113463" y="5"/>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8"/>
            <p:cNvSpPr/>
            <p:nvPr/>
          </p:nvSpPr>
          <p:spPr>
            <a:xfrm rot="10800000" flipH="1">
              <a:off x="7113588" y="107"/>
              <a:ext cx="1015200" cy="10152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8"/>
            <p:cNvSpPr/>
            <p:nvPr/>
          </p:nvSpPr>
          <p:spPr>
            <a:xfrm rot="10800000">
              <a:off x="6098378" y="97"/>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8"/>
            <p:cNvSpPr/>
            <p:nvPr/>
          </p:nvSpPr>
          <p:spPr>
            <a:xfrm rot="10800000">
              <a:off x="8128789" y="1015375"/>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 name="Google Shape;57;p8"/>
          <p:cNvSpPr txBox="1">
            <a:spLocks noGrp="1"/>
          </p:cNvSpPr>
          <p:nvPr>
            <p:ph type="title"/>
          </p:nvPr>
        </p:nvSpPr>
        <p:spPr>
          <a:xfrm>
            <a:off x="490250" y="526350"/>
            <a:ext cx="5618700" cy="40908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58" name="Google Shape;58;p8"/>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9"/>
        <p:cNvGrpSpPr/>
        <p:nvPr/>
      </p:nvGrpSpPr>
      <p:grpSpPr>
        <a:xfrm>
          <a:off x="0" y="0"/>
          <a:ext cx="0" cy="0"/>
          <a:chOff x="0" y="0"/>
          <a:chExt cx="0" cy="0"/>
        </a:xfrm>
      </p:grpSpPr>
      <p:sp>
        <p:nvSpPr>
          <p:cNvPr id="60" name="Google Shape;60;p9"/>
          <p:cNvSpPr/>
          <p:nvPr/>
        </p:nvSpPr>
        <p:spPr>
          <a:xfrm>
            <a:off x="4572000" y="-17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1" name="Google Shape;61;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62" name="Google Shape;62;p9"/>
          <p:cNvSpPr txBox="1">
            <a:spLocks noGrp="1"/>
          </p:cNvSpPr>
          <p:nvPr>
            <p:ph type="title"/>
          </p:nvPr>
        </p:nvSpPr>
        <p:spPr>
          <a:xfrm>
            <a:off x="265500" y="1151100"/>
            <a:ext cx="4045200" cy="15645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63" name="Google Shape;63;p9"/>
          <p:cNvSpPr txBox="1">
            <a:spLocks noGrp="1"/>
          </p:cNvSpPr>
          <p:nvPr>
            <p:ph type="subTitle" idx="1"/>
          </p:nvPr>
        </p:nvSpPr>
        <p:spPr>
          <a:xfrm>
            <a:off x="265500" y="2769001"/>
            <a:ext cx="4045200" cy="12693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64" name="Google Shape;64;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
        <p:nvSpPr>
          <p:cNvPr id="65" name="Google Shape;65;p9"/>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6"/>
        <p:cNvGrpSpPr/>
        <p:nvPr/>
      </p:nvGrpSpPr>
      <p:grpSpPr>
        <a:xfrm>
          <a:off x="0" y="0"/>
          <a:ext cx="0" cy="0"/>
          <a:chOff x="0" y="0"/>
          <a:chExt cx="0" cy="0"/>
        </a:xfrm>
      </p:grpSpPr>
      <p:sp>
        <p:nvSpPr>
          <p:cNvPr id="67" name="Google Shape;67;p10"/>
          <p:cNvSpPr txBox="1">
            <a:spLocks noGrp="1"/>
          </p:cNvSpPr>
          <p:nvPr>
            <p:ph type="body" idx="1"/>
          </p:nvPr>
        </p:nvSpPr>
        <p:spPr>
          <a:xfrm>
            <a:off x="319500" y="4230575"/>
            <a:ext cx="5998800" cy="5988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68" name="Google Shape;68;p10"/>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geometric">
    <p:bg>
      <p:bgPr>
        <a:solidFill>
          <a:srgbClr val="D5A6BD"/>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1pPr>
            <a:lvl2pPr lvl="1">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a:endParaRPr/>
          </a:p>
        </p:txBody>
      </p:sp>
      <p:sp>
        <p:nvSpPr>
          <p:cNvPr id="7" name="Google Shape;7;p1"/>
          <p:cNvSpPr txBox="1">
            <a:spLocks noGrp="1"/>
          </p:cNvSpPr>
          <p:nvPr>
            <p:ph type="body" idx="1"/>
          </p:nvPr>
        </p:nvSpPr>
        <p:spPr>
          <a:xfrm>
            <a:off x="311700" y="1229875"/>
            <a:ext cx="8520600" cy="33390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marL="914400" lvl="1"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2pPr>
            <a:lvl3pPr marL="1371600" lvl="2"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3pPr>
            <a:lvl4pPr marL="1828800" lvl="3"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4pPr>
            <a:lvl5pPr marL="2286000" lvl="4"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5pPr>
            <a:lvl6pPr marL="2743200" lvl="5"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6pPr>
            <a:lvl7pPr marL="3200400" lvl="6"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7pPr>
            <a:lvl8pPr marL="3657600" lvl="7"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8pPr>
            <a:lvl9pPr marL="4114800" lvl="8" indent="-317500">
              <a:lnSpc>
                <a:spcPct val="115000"/>
              </a:lnSpc>
              <a:spcBef>
                <a:spcPts val="1600"/>
              </a:spcBef>
              <a:spcAft>
                <a:spcPts val="1600"/>
              </a:spcAft>
              <a:buClr>
                <a:schemeClr val="dk2"/>
              </a:buClr>
              <a:buSzPts val="1400"/>
              <a:buFont typeface="Roboto"/>
              <a:buChar char="■"/>
              <a:defRPr>
                <a:solidFill>
                  <a:schemeClr val="dk2"/>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8460431" y="4651190"/>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1"/>
                </a:solidFill>
                <a:latin typeface="Roboto"/>
                <a:ea typeface="Roboto"/>
                <a:cs typeface="Roboto"/>
                <a:sym typeface="Roboto"/>
              </a:defRPr>
            </a:lvl1pPr>
            <a:lvl2pPr lvl="1" algn="r">
              <a:buNone/>
              <a:defRPr sz="1000">
                <a:solidFill>
                  <a:schemeClr val="lt1"/>
                </a:solidFill>
                <a:latin typeface="Roboto"/>
                <a:ea typeface="Roboto"/>
                <a:cs typeface="Roboto"/>
                <a:sym typeface="Roboto"/>
              </a:defRPr>
            </a:lvl2pPr>
            <a:lvl3pPr lvl="2" algn="r">
              <a:buNone/>
              <a:defRPr sz="1000">
                <a:solidFill>
                  <a:schemeClr val="lt1"/>
                </a:solidFill>
                <a:latin typeface="Roboto"/>
                <a:ea typeface="Roboto"/>
                <a:cs typeface="Roboto"/>
                <a:sym typeface="Roboto"/>
              </a:defRPr>
            </a:lvl3pPr>
            <a:lvl4pPr lvl="3" algn="r">
              <a:buNone/>
              <a:defRPr sz="1000">
                <a:solidFill>
                  <a:schemeClr val="lt1"/>
                </a:solidFill>
                <a:latin typeface="Roboto"/>
                <a:ea typeface="Roboto"/>
                <a:cs typeface="Roboto"/>
                <a:sym typeface="Roboto"/>
              </a:defRPr>
            </a:lvl4pPr>
            <a:lvl5pPr lvl="4" algn="r">
              <a:buNone/>
              <a:defRPr sz="1000">
                <a:solidFill>
                  <a:schemeClr val="lt1"/>
                </a:solidFill>
                <a:latin typeface="Roboto"/>
                <a:ea typeface="Roboto"/>
                <a:cs typeface="Roboto"/>
                <a:sym typeface="Roboto"/>
              </a:defRPr>
            </a:lvl5pPr>
            <a:lvl6pPr lvl="5" algn="r">
              <a:buNone/>
              <a:defRPr sz="1000">
                <a:solidFill>
                  <a:schemeClr val="lt1"/>
                </a:solidFill>
                <a:latin typeface="Roboto"/>
                <a:ea typeface="Roboto"/>
                <a:cs typeface="Roboto"/>
                <a:sym typeface="Roboto"/>
              </a:defRPr>
            </a:lvl6pPr>
            <a:lvl7pPr lvl="6" algn="r">
              <a:buNone/>
              <a:defRPr sz="1000">
                <a:solidFill>
                  <a:schemeClr val="lt1"/>
                </a:solidFill>
                <a:latin typeface="Roboto"/>
                <a:ea typeface="Roboto"/>
                <a:cs typeface="Roboto"/>
                <a:sym typeface="Roboto"/>
              </a:defRPr>
            </a:lvl7pPr>
            <a:lvl8pPr lvl="7" algn="r">
              <a:buNone/>
              <a:defRPr sz="1000">
                <a:solidFill>
                  <a:schemeClr val="lt1"/>
                </a:solidFill>
                <a:latin typeface="Roboto"/>
                <a:ea typeface="Roboto"/>
                <a:cs typeface="Roboto"/>
                <a:sym typeface="Roboto"/>
              </a:defRPr>
            </a:lvl8pPr>
            <a:lvl9pPr lvl="8" algn="r">
              <a:buNone/>
              <a:defRPr sz="1000">
                <a:solidFill>
                  <a:schemeClr val="lt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30.gi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hyperlink" Target="https://worldpopulationreview.com/state-rankings/homeless-population-by-state#dataTable" TargetMode="External"/><Relationship Id="rId3" Type="http://schemas.openxmlformats.org/officeDocument/2006/relationships/hyperlink" Target="https://www.zillow.com/research/data/" TargetMode="External"/><Relationship Id="rId7" Type="http://schemas.openxmlformats.org/officeDocument/2006/relationships/hyperlink" Target="https://www.census.gov/quickfacts/fact/table/CA/" TargetMode="External"/><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hyperlink" Target="https://www.hudexchange.info/resource/3031/pit-and-hic-data-since-2007/" TargetMode="External"/><Relationship Id="rId5" Type="http://schemas.openxmlformats.org/officeDocument/2006/relationships/hyperlink" Target="https://www.hudexchange.info/resource/5948/2019-ahar-part-1-pit-estimates-of-homelessness-in-the-us/" TargetMode="External"/><Relationship Id="rId4" Type="http://schemas.openxmlformats.org/officeDocument/2006/relationships/hyperlink" Target="https://www.hudexchange.info/programs/coc/coc-homeless-populations-and-subpopulations-reports/" TargetMode="External"/><Relationship Id="rId9" Type="http://schemas.openxmlformats.org/officeDocument/2006/relationships/hyperlink" Target="https://www.bls.gov/charts/state-employment-and-unemployment/state-unemployment-rates-animated.html"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3"/>
          <p:cNvSpPr txBox="1">
            <a:spLocks noGrp="1"/>
          </p:cNvSpPr>
          <p:nvPr>
            <p:ph type="ctrTitle"/>
          </p:nvPr>
        </p:nvSpPr>
        <p:spPr>
          <a:xfrm>
            <a:off x="141375" y="173725"/>
            <a:ext cx="6334200" cy="779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100">
                <a:solidFill>
                  <a:srgbClr val="0000FF"/>
                </a:solidFill>
              </a:rPr>
              <a:t>H</a:t>
            </a:r>
            <a:r>
              <a:rPr lang="en" sz="2700">
                <a:solidFill>
                  <a:srgbClr val="0000FF"/>
                </a:solidFill>
              </a:rPr>
              <a:t>ousing Price Vs. Homeless Population</a:t>
            </a:r>
            <a:endParaRPr sz="2400">
              <a:solidFill>
                <a:srgbClr val="0000FF"/>
              </a:solidFill>
            </a:endParaRPr>
          </a:p>
        </p:txBody>
      </p:sp>
      <p:sp>
        <p:nvSpPr>
          <p:cNvPr id="86" name="Google Shape;86;p13"/>
          <p:cNvSpPr txBox="1">
            <a:spLocks noGrp="1"/>
          </p:cNvSpPr>
          <p:nvPr>
            <p:ph type="subTitle" idx="1"/>
          </p:nvPr>
        </p:nvSpPr>
        <p:spPr>
          <a:xfrm>
            <a:off x="598100" y="3062611"/>
            <a:ext cx="8222100" cy="838800"/>
          </a:xfrm>
          <a:prstGeom prst="rect">
            <a:avLst/>
          </a:prstGeom>
        </p:spPr>
        <p:txBody>
          <a:bodyPr spcFirstLastPara="1" wrap="square" lIns="91425" tIns="91425" rIns="91425" bIns="91425" anchor="t" anchorCtr="0">
            <a:noAutofit/>
          </a:bodyPr>
          <a:lstStyle/>
          <a:p>
            <a:pPr marL="0" lvl="0" indent="0" algn="r" rtl="0">
              <a:lnSpc>
                <a:spcPct val="112000"/>
              </a:lnSpc>
              <a:spcBef>
                <a:spcPts val="0"/>
              </a:spcBef>
              <a:spcAft>
                <a:spcPts val="0"/>
              </a:spcAft>
              <a:buNone/>
            </a:pPr>
            <a:r>
              <a:rPr lang="en" sz="1200" i="1">
                <a:solidFill>
                  <a:srgbClr val="0000FF"/>
                </a:solidFill>
                <a:latin typeface="Arial"/>
                <a:ea typeface="Arial"/>
                <a:cs typeface="Arial"/>
                <a:sym typeface="Arial"/>
              </a:rPr>
              <a:t>UCB Data Bootcamp Project 1</a:t>
            </a:r>
            <a:endParaRPr sz="1200" i="1">
              <a:solidFill>
                <a:srgbClr val="0000FF"/>
              </a:solidFill>
              <a:latin typeface="Arial"/>
              <a:ea typeface="Arial"/>
              <a:cs typeface="Arial"/>
              <a:sym typeface="Arial"/>
            </a:endParaRPr>
          </a:p>
          <a:p>
            <a:pPr marL="0" lvl="0" indent="0" algn="r" rtl="0">
              <a:lnSpc>
                <a:spcPct val="112000"/>
              </a:lnSpc>
              <a:spcBef>
                <a:spcPts val="0"/>
              </a:spcBef>
              <a:spcAft>
                <a:spcPts val="0"/>
              </a:spcAft>
              <a:buNone/>
            </a:pPr>
            <a:r>
              <a:rPr lang="en" sz="1200" i="1">
                <a:solidFill>
                  <a:srgbClr val="0000FF"/>
                </a:solidFill>
                <a:latin typeface="Arial"/>
                <a:ea typeface="Arial"/>
                <a:cs typeface="Arial"/>
                <a:sym typeface="Arial"/>
              </a:rPr>
              <a:t>Alicia, Ryan &amp; Navi</a:t>
            </a:r>
            <a:endParaRPr sz="1200" i="1">
              <a:solidFill>
                <a:srgbClr val="0000FF"/>
              </a:solidFill>
              <a:latin typeface="Arial"/>
              <a:ea typeface="Arial"/>
              <a:cs typeface="Arial"/>
              <a:sym typeface="Arial"/>
            </a:endParaRPr>
          </a:p>
          <a:p>
            <a:pPr marL="0" lvl="0" indent="0" algn="r" rtl="0">
              <a:lnSpc>
                <a:spcPct val="112000"/>
              </a:lnSpc>
              <a:spcBef>
                <a:spcPts val="0"/>
              </a:spcBef>
              <a:spcAft>
                <a:spcPts val="0"/>
              </a:spcAft>
              <a:buNone/>
            </a:pPr>
            <a:r>
              <a:rPr lang="en" sz="1200" i="1">
                <a:solidFill>
                  <a:srgbClr val="0000FF"/>
                </a:solidFill>
                <a:latin typeface="Arial"/>
                <a:ea typeface="Arial"/>
                <a:cs typeface="Arial"/>
                <a:sym typeface="Arial"/>
              </a:rPr>
              <a:t>November 30th, 2020</a:t>
            </a:r>
            <a:endParaRPr sz="1200" i="1">
              <a:solidFill>
                <a:srgbClr val="0000FF"/>
              </a:solidFill>
              <a:latin typeface="Arial"/>
              <a:ea typeface="Arial"/>
              <a:cs typeface="Arial"/>
              <a:sym typeface="Arial"/>
            </a:endParaRPr>
          </a:p>
          <a:p>
            <a:pPr marL="0" lvl="0" indent="0" algn="r" rtl="0">
              <a:lnSpc>
                <a:spcPct val="112000"/>
              </a:lnSpc>
              <a:spcBef>
                <a:spcPts val="0"/>
              </a:spcBef>
              <a:spcAft>
                <a:spcPts val="0"/>
              </a:spcAft>
              <a:buNone/>
            </a:pPr>
            <a:endParaRPr sz="1200" i="1">
              <a:solidFill>
                <a:srgbClr val="191B0E"/>
              </a:solidFill>
              <a:latin typeface="Arial"/>
              <a:ea typeface="Arial"/>
              <a:cs typeface="Arial"/>
              <a:sym typeface="Arial"/>
            </a:endParaRPr>
          </a:p>
          <a:p>
            <a:pPr marL="0" lvl="0" indent="0" algn="l" rtl="0">
              <a:spcBef>
                <a:spcPts val="0"/>
              </a:spcBef>
              <a:spcAft>
                <a:spcPts val="0"/>
              </a:spcAft>
              <a:buNone/>
            </a:pPr>
            <a:endParaRPr/>
          </a:p>
        </p:txBody>
      </p:sp>
      <p:pic>
        <p:nvPicPr>
          <p:cNvPr id="87" name="Google Shape;87;p13"/>
          <p:cNvPicPr preferRelativeResize="0"/>
          <p:nvPr/>
        </p:nvPicPr>
        <p:blipFill>
          <a:blip r:embed="rId3">
            <a:alphaModFix/>
          </a:blip>
          <a:stretch>
            <a:fillRect/>
          </a:stretch>
        </p:blipFill>
        <p:spPr>
          <a:xfrm>
            <a:off x="428300" y="1362711"/>
            <a:ext cx="5760350" cy="3221876"/>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22"/>
          <p:cNvSpPr txBox="1">
            <a:spLocks noGrp="1"/>
          </p:cNvSpPr>
          <p:nvPr>
            <p:ph type="title"/>
          </p:nvPr>
        </p:nvSpPr>
        <p:spPr>
          <a:xfrm>
            <a:off x="311700" y="-472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300">
                <a:solidFill>
                  <a:srgbClr val="0000FF"/>
                </a:solidFill>
              </a:rPr>
              <a:t>Graphs/Data for HUD</a:t>
            </a:r>
            <a:endParaRPr sz="2100"/>
          </a:p>
        </p:txBody>
      </p:sp>
      <p:pic>
        <p:nvPicPr>
          <p:cNvPr id="153" name="Google Shape;153;p22"/>
          <p:cNvPicPr preferRelativeResize="0"/>
          <p:nvPr/>
        </p:nvPicPr>
        <p:blipFill>
          <a:blip r:embed="rId3">
            <a:alphaModFix/>
          </a:blip>
          <a:stretch>
            <a:fillRect/>
          </a:stretch>
        </p:blipFill>
        <p:spPr>
          <a:xfrm>
            <a:off x="343425" y="797300"/>
            <a:ext cx="7000875" cy="1876425"/>
          </a:xfrm>
          <a:prstGeom prst="rect">
            <a:avLst/>
          </a:prstGeom>
          <a:noFill/>
          <a:ln>
            <a:noFill/>
          </a:ln>
        </p:spPr>
      </p:pic>
      <p:pic>
        <p:nvPicPr>
          <p:cNvPr id="154" name="Google Shape;154;p22"/>
          <p:cNvPicPr preferRelativeResize="0"/>
          <p:nvPr/>
        </p:nvPicPr>
        <p:blipFill>
          <a:blip r:embed="rId4">
            <a:alphaModFix/>
          </a:blip>
          <a:stretch>
            <a:fillRect/>
          </a:stretch>
        </p:blipFill>
        <p:spPr>
          <a:xfrm>
            <a:off x="2026500" y="2878075"/>
            <a:ext cx="6847863" cy="1783975"/>
          </a:xfrm>
          <a:prstGeom prst="rect">
            <a:avLst/>
          </a:prstGeom>
          <a:noFill/>
          <a:ln>
            <a:noFill/>
          </a:ln>
        </p:spPr>
      </p:pic>
      <p:sp>
        <p:nvSpPr>
          <p:cNvPr id="155" name="Google Shape;155;p22"/>
          <p:cNvSpPr txBox="1"/>
          <p:nvPr/>
        </p:nvSpPr>
        <p:spPr>
          <a:xfrm>
            <a:off x="7820375" y="1192057"/>
            <a:ext cx="1277100" cy="73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solidFill>
                  <a:srgbClr val="0000FF"/>
                </a:solidFill>
                <a:latin typeface="Roboto"/>
                <a:ea typeface="Roboto"/>
                <a:cs typeface="Roboto"/>
                <a:sym typeface="Roboto"/>
              </a:rPr>
              <a:t>Raw data prior to clean up on the notebook</a:t>
            </a:r>
            <a:endParaRPr>
              <a:solidFill>
                <a:srgbClr val="0000FF"/>
              </a:solidFill>
            </a:endParaRPr>
          </a:p>
        </p:txBody>
      </p:sp>
      <p:cxnSp>
        <p:nvCxnSpPr>
          <p:cNvPr id="156" name="Google Shape;156;p22"/>
          <p:cNvCxnSpPr>
            <a:endCxn id="153" idx="3"/>
          </p:cNvCxnSpPr>
          <p:nvPr/>
        </p:nvCxnSpPr>
        <p:spPr>
          <a:xfrm flipH="1">
            <a:off x="7344300" y="1606213"/>
            <a:ext cx="556800" cy="129300"/>
          </a:xfrm>
          <a:prstGeom prst="straightConnector1">
            <a:avLst/>
          </a:prstGeom>
          <a:noFill/>
          <a:ln w="9525" cap="flat" cmpd="sng">
            <a:solidFill>
              <a:schemeClr val="dk2"/>
            </a:solidFill>
            <a:prstDash val="solid"/>
            <a:round/>
            <a:headEnd type="none" w="med" len="med"/>
            <a:tailEnd type="none" w="med" len="med"/>
          </a:ln>
        </p:spPr>
      </p:cxnSp>
      <p:sp>
        <p:nvSpPr>
          <p:cNvPr id="157" name="Google Shape;157;p22"/>
          <p:cNvSpPr txBox="1"/>
          <p:nvPr/>
        </p:nvSpPr>
        <p:spPr>
          <a:xfrm>
            <a:off x="1030475" y="3206415"/>
            <a:ext cx="947400" cy="467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solidFill>
                  <a:srgbClr val="0000FF"/>
                </a:solidFill>
                <a:latin typeface="Roboto"/>
                <a:ea typeface="Roboto"/>
                <a:cs typeface="Roboto"/>
                <a:sym typeface="Roboto"/>
              </a:rPr>
              <a:t>Clean data</a:t>
            </a:r>
            <a:endParaRPr>
              <a:solidFill>
                <a:srgbClr val="0000FF"/>
              </a:solidFill>
            </a:endParaRPr>
          </a:p>
        </p:txBody>
      </p:sp>
      <p:cxnSp>
        <p:nvCxnSpPr>
          <p:cNvPr id="158" name="Google Shape;158;p22"/>
          <p:cNvCxnSpPr/>
          <p:nvPr/>
        </p:nvCxnSpPr>
        <p:spPr>
          <a:xfrm>
            <a:off x="1460400" y="3516715"/>
            <a:ext cx="566100" cy="2169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3"/>
          <p:cNvSpPr txBox="1">
            <a:spLocks noGrp="1"/>
          </p:cNvSpPr>
          <p:nvPr>
            <p:ph type="title"/>
          </p:nvPr>
        </p:nvSpPr>
        <p:spPr>
          <a:xfrm>
            <a:off x="311700" y="290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300">
                <a:solidFill>
                  <a:srgbClr val="0000FF"/>
                </a:solidFill>
              </a:rPr>
              <a:t>Overall Homeless Count 2015-2019</a:t>
            </a:r>
            <a:endParaRPr sz="2100"/>
          </a:p>
        </p:txBody>
      </p:sp>
      <p:pic>
        <p:nvPicPr>
          <p:cNvPr id="164" name="Google Shape;164;p23"/>
          <p:cNvPicPr preferRelativeResize="0"/>
          <p:nvPr/>
        </p:nvPicPr>
        <p:blipFill>
          <a:blip r:embed="rId3">
            <a:alphaModFix/>
          </a:blip>
          <a:stretch>
            <a:fillRect/>
          </a:stretch>
        </p:blipFill>
        <p:spPr>
          <a:xfrm>
            <a:off x="152400" y="1551200"/>
            <a:ext cx="8478025" cy="3094375"/>
          </a:xfrm>
          <a:prstGeom prst="rect">
            <a:avLst/>
          </a:prstGeom>
          <a:noFill/>
          <a:ln>
            <a:noFill/>
          </a:ln>
        </p:spPr>
      </p:pic>
      <p:pic>
        <p:nvPicPr>
          <p:cNvPr id="165" name="Google Shape;165;p23"/>
          <p:cNvPicPr preferRelativeResize="0"/>
          <p:nvPr/>
        </p:nvPicPr>
        <p:blipFill rotWithShape="1">
          <a:blip r:embed="rId4">
            <a:alphaModFix/>
          </a:blip>
          <a:srcRect r="2837"/>
          <a:stretch/>
        </p:blipFill>
        <p:spPr>
          <a:xfrm>
            <a:off x="7422200" y="674900"/>
            <a:ext cx="1277100" cy="8763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24"/>
          <p:cNvSpPr txBox="1">
            <a:spLocks noGrp="1"/>
          </p:cNvSpPr>
          <p:nvPr>
            <p:ph type="title"/>
          </p:nvPr>
        </p:nvSpPr>
        <p:spPr>
          <a:xfrm>
            <a:off x="311700" y="290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300" dirty="0">
                <a:solidFill>
                  <a:srgbClr val="0000FF"/>
                </a:solidFill>
              </a:rPr>
              <a:t>Homeless Count in US 2015-2019</a:t>
            </a:r>
            <a:endParaRPr sz="2100" dirty="0"/>
          </a:p>
        </p:txBody>
      </p:sp>
      <p:pic>
        <p:nvPicPr>
          <p:cNvPr id="171" name="Google Shape;171;p24"/>
          <p:cNvPicPr preferRelativeResize="0"/>
          <p:nvPr/>
        </p:nvPicPr>
        <p:blipFill>
          <a:blip r:embed="rId3">
            <a:alphaModFix/>
          </a:blip>
          <a:stretch>
            <a:fillRect/>
          </a:stretch>
        </p:blipFill>
        <p:spPr>
          <a:xfrm>
            <a:off x="152400" y="713000"/>
            <a:ext cx="8839200" cy="361939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25"/>
          <p:cNvSpPr txBox="1">
            <a:spLocks noGrp="1"/>
          </p:cNvSpPr>
          <p:nvPr>
            <p:ph type="title"/>
          </p:nvPr>
        </p:nvSpPr>
        <p:spPr>
          <a:xfrm>
            <a:off x="311700" y="-1358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rgbClr val="0000FF"/>
                </a:solidFill>
              </a:rPr>
              <a:t>Homeless Change yrs 2015-2019 (nation wide)</a:t>
            </a:r>
            <a:endParaRPr dirty="0">
              <a:solidFill>
                <a:srgbClr val="0000FF"/>
              </a:solidFill>
            </a:endParaRPr>
          </a:p>
        </p:txBody>
      </p:sp>
      <p:pic>
        <p:nvPicPr>
          <p:cNvPr id="177" name="Google Shape;177;p25"/>
          <p:cNvPicPr preferRelativeResize="0"/>
          <p:nvPr/>
        </p:nvPicPr>
        <p:blipFill>
          <a:blip r:embed="rId3">
            <a:alphaModFix/>
          </a:blip>
          <a:stretch>
            <a:fillRect/>
          </a:stretch>
        </p:blipFill>
        <p:spPr>
          <a:xfrm>
            <a:off x="311700" y="1110725"/>
            <a:ext cx="8831824" cy="17690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26"/>
          <p:cNvSpPr txBox="1">
            <a:spLocks noGrp="1"/>
          </p:cNvSpPr>
          <p:nvPr>
            <p:ph type="subTitle" idx="1"/>
          </p:nvPr>
        </p:nvSpPr>
        <p:spPr>
          <a:xfrm>
            <a:off x="349888" y="125877"/>
            <a:ext cx="8222100" cy="43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rgbClr val="0000FF"/>
                </a:solidFill>
              </a:rPr>
              <a:t>Zillow Housing Price Data 2015 to 2020 </a:t>
            </a:r>
            <a:endParaRPr dirty="0">
              <a:solidFill>
                <a:srgbClr val="0000FF"/>
              </a:solidFill>
            </a:endParaRPr>
          </a:p>
          <a:p>
            <a:pPr marL="0" lvl="0" indent="0" algn="l" rtl="0">
              <a:spcBef>
                <a:spcPts val="0"/>
              </a:spcBef>
              <a:spcAft>
                <a:spcPts val="0"/>
              </a:spcAft>
              <a:buNone/>
            </a:pPr>
            <a:endParaRPr dirty="0"/>
          </a:p>
        </p:txBody>
      </p:sp>
      <p:sp>
        <p:nvSpPr>
          <p:cNvPr id="183" name="Google Shape;183;p26"/>
          <p:cNvSpPr txBox="1"/>
          <p:nvPr/>
        </p:nvSpPr>
        <p:spPr>
          <a:xfrm>
            <a:off x="349900" y="799800"/>
            <a:ext cx="6563700" cy="158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100">
              <a:solidFill>
                <a:srgbClr val="0000FF"/>
              </a:solidFill>
              <a:latin typeface="Roboto"/>
              <a:ea typeface="Roboto"/>
              <a:cs typeface="Roboto"/>
              <a:sym typeface="Roboto"/>
            </a:endParaRPr>
          </a:p>
        </p:txBody>
      </p:sp>
      <p:pic>
        <p:nvPicPr>
          <p:cNvPr id="184" name="Google Shape;184;p26"/>
          <p:cNvPicPr preferRelativeResize="0"/>
          <p:nvPr/>
        </p:nvPicPr>
        <p:blipFill>
          <a:blip r:embed="rId3">
            <a:alphaModFix/>
          </a:blip>
          <a:stretch>
            <a:fillRect/>
          </a:stretch>
        </p:blipFill>
        <p:spPr>
          <a:xfrm>
            <a:off x="349900" y="730750"/>
            <a:ext cx="7879275" cy="422172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27"/>
          <p:cNvSpPr txBox="1">
            <a:spLocks noGrp="1"/>
          </p:cNvSpPr>
          <p:nvPr>
            <p:ph type="ctrTitle"/>
          </p:nvPr>
        </p:nvSpPr>
        <p:spPr>
          <a:xfrm>
            <a:off x="68950" y="228380"/>
            <a:ext cx="8310000" cy="531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300" dirty="0">
                <a:solidFill>
                  <a:schemeClr val="accent6">
                    <a:lumMod val="75000"/>
                  </a:schemeClr>
                </a:solidFill>
              </a:rPr>
              <a:t>Average</a:t>
            </a:r>
            <a:r>
              <a:rPr lang="en" sz="3300" dirty="0">
                <a:solidFill>
                  <a:schemeClr val="accent2"/>
                </a:solidFill>
              </a:rPr>
              <a:t> Housing Price 2015 - 2020</a:t>
            </a:r>
            <a:endParaRPr sz="3300" dirty="0">
              <a:solidFill>
                <a:schemeClr val="accent2"/>
              </a:solidFill>
            </a:endParaRPr>
          </a:p>
        </p:txBody>
      </p:sp>
      <p:sp>
        <p:nvSpPr>
          <p:cNvPr id="190" name="Google Shape;190;p27"/>
          <p:cNvSpPr txBox="1"/>
          <p:nvPr/>
        </p:nvSpPr>
        <p:spPr>
          <a:xfrm>
            <a:off x="1020400" y="4466438"/>
            <a:ext cx="3378300" cy="34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Roboto"/>
                <a:ea typeface="Roboto"/>
                <a:cs typeface="Roboto"/>
                <a:sym typeface="Roboto"/>
              </a:rPr>
              <a:t>The Whole Data (All Rank Size)</a:t>
            </a:r>
            <a:endParaRPr b="1">
              <a:latin typeface="Roboto"/>
              <a:ea typeface="Roboto"/>
              <a:cs typeface="Roboto"/>
              <a:sym typeface="Roboto"/>
            </a:endParaRPr>
          </a:p>
        </p:txBody>
      </p:sp>
      <p:pic>
        <p:nvPicPr>
          <p:cNvPr id="191" name="Google Shape;191;p27"/>
          <p:cNvPicPr preferRelativeResize="0"/>
          <p:nvPr/>
        </p:nvPicPr>
        <p:blipFill rotWithShape="1">
          <a:blip r:embed="rId3">
            <a:alphaModFix/>
          </a:blip>
          <a:srcRect l="1460" t="1868" r="2459" b="3309"/>
          <a:stretch/>
        </p:blipFill>
        <p:spPr>
          <a:xfrm>
            <a:off x="0" y="1281075"/>
            <a:ext cx="4554325" cy="3185375"/>
          </a:xfrm>
          <a:prstGeom prst="rect">
            <a:avLst/>
          </a:prstGeom>
          <a:noFill/>
          <a:ln>
            <a:noFill/>
          </a:ln>
        </p:spPr>
      </p:pic>
      <p:pic>
        <p:nvPicPr>
          <p:cNvPr id="192" name="Google Shape;192;p27"/>
          <p:cNvPicPr preferRelativeResize="0"/>
          <p:nvPr/>
        </p:nvPicPr>
        <p:blipFill rotWithShape="1">
          <a:blip r:embed="rId4">
            <a:alphaModFix/>
          </a:blip>
          <a:srcRect l="2048" r="3531" b="1864"/>
          <a:stretch/>
        </p:blipFill>
        <p:spPr>
          <a:xfrm>
            <a:off x="4554325" y="1281075"/>
            <a:ext cx="4554326" cy="3185375"/>
          </a:xfrm>
          <a:prstGeom prst="rect">
            <a:avLst/>
          </a:prstGeom>
          <a:noFill/>
          <a:ln>
            <a:noFill/>
          </a:ln>
        </p:spPr>
      </p:pic>
      <p:sp>
        <p:nvSpPr>
          <p:cNvPr id="193" name="Google Shape;193;p27"/>
          <p:cNvSpPr txBox="1"/>
          <p:nvPr/>
        </p:nvSpPr>
        <p:spPr>
          <a:xfrm>
            <a:off x="5730350" y="4466438"/>
            <a:ext cx="3378300" cy="34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Roboto"/>
                <a:ea typeface="Roboto"/>
                <a:cs typeface="Roboto"/>
                <a:sym typeface="Roboto"/>
              </a:rPr>
              <a:t>Only Data from Rank Size &lt; 50</a:t>
            </a:r>
            <a:endParaRPr b="1">
              <a:latin typeface="Roboto"/>
              <a:ea typeface="Roboto"/>
              <a:cs typeface="Roboto"/>
              <a:sym typeface="Roboto"/>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pic>
        <p:nvPicPr>
          <p:cNvPr id="198" name="Google Shape;198;p28"/>
          <p:cNvPicPr preferRelativeResize="0"/>
          <p:nvPr/>
        </p:nvPicPr>
        <p:blipFill rotWithShape="1">
          <a:blip r:embed="rId3">
            <a:alphaModFix/>
          </a:blip>
          <a:srcRect r="1632"/>
          <a:stretch/>
        </p:blipFill>
        <p:spPr>
          <a:xfrm>
            <a:off x="0" y="0"/>
            <a:ext cx="9143999" cy="2651699"/>
          </a:xfrm>
          <a:prstGeom prst="rect">
            <a:avLst/>
          </a:prstGeom>
          <a:noFill/>
          <a:ln>
            <a:noFill/>
          </a:ln>
        </p:spPr>
      </p:pic>
      <p:pic>
        <p:nvPicPr>
          <p:cNvPr id="199" name="Google Shape;199;p28"/>
          <p:cNvPicPr preferRelativeResize="0"/>
          <p:nvPr/>
        </p:nvPicPr>
        <p:blipFill rotWithShape="1">
          <a:blip r:embed="rId4">
            <a:alphaModFix/>
          </a:blip>
          <a:srcRect t="5033" r="1341"/>
          <a:stretch/>
        </p:blipFill>
        <p:spPr>
          <a:xfrm>
            <a:off x="0" y="2651700"/>
            <a:ext cx="9144000" cy="24918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pic>
        <p:nvPicPr>
          <p:cNvPr id="204" name="Google Shape;204;p29"/>
          <p:cNvPicPr preferRelativeResize="0"/>
          <p:nvPr/>
        </p:nvPicPr>
        <p:blipFill rotWithShape="1">
          <a:blip r:embed="rId3">
            <a:alphaModFix/>
          </a:blip>
          <a:srcRect t="2524"/>
          <a:stretch/>
        </p:blipFill>
        <p:spPr>
          <a:xfrm>
            <a:off x="0" y="0"/>
            <a:ext cx="9144000" cy="2571750"/>
          </a:xfrm>
          <a:prstGeom prst="rect">
            <a:avLst/>
          </a:prstGeom>
          <a:noFill/>
          <a:ln>
            <a:noFill/>
          </a:ln>
        </p:spPr>
      </p:pic>
      <p:pic>
        <p:nvPicPr>
          <p:cNvPr id="205" name="Google Shape;205;p29"/>
          <p:cNvPicPr preferRelativeResize="0"/>
          <p:nvPr/>
        </p:nvPicPr>
        <p:blipFill rotWithShape="1">
          <a:blip r:embed="rId4">
            <a:alphaModFix/>
          </a:blip>
          <a:srcRect t="2524"/>
          <a:stretch/>
        </p:blipFill>
        <p:spPr>
          <a:xfrm>
            <a:off x="0" y="2571750"/>
            <a:ext cx="9144000" cy="2571751"/>
          </a:xfrm>
          <a:prstGeom prst="rect">
            <a:avLst/>
          </a:prstGeom>
          <a:noFill/>
          <a:ln>
            <a:noFill/>
          </a:ln>
        </p:spPr>
      </p:pic>
      <p:sp>
        <p:nvSpPr>
          <p:cNvPr id="206" name="Google Shape;206;p29"/>
          <p:cNvSpPr txBox="1"/>
          <p:nvPr/>
        </p:nvSpPr>
        <p:spPr>
          <a:xfrm>
            <a:off x="4930300" y="159900"/>
            <a:ext cx="4104000" cy="47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Avg. Housing Price by State (All Rank Size)</a:t>
            </a:r>
            <a:endParaRPr>
              <a:latin typeface="Roboto"/>
              <a:ea typeface="Roboto"/>
              <a:cs typeface="Roboto"/>
              <a:sym typeface="Roboto"/>
            </a:endParaRPr>
          </a:p>
        </p:txBody>
      </p:sp>
      <p:sp>
        <p:nvSpPr>
          <p:cNvPr id="207" name="Google Shape;207;p29"/>
          <p:cNvSpPr txBox="1"/>
          <p:nvPr/>
        </p:nvSpPr>
        <p:spPr>
          <a:xfrm>
            <a:off x="4810375" y="2744975"/>
            <a:ext cx="3877500" cy="47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Avg. Housing Price by State (Rank Size &lt; 50)</a:t>
            </a:r>
            <a:endParaRPr>
              <a:latin typeface="Roboto"/>
              <a:ea typeface="Roboto"/>
              <a:cs typeface="Roboto"/>
              <a:sym typeface="Roboto"/>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pic>
        <p:nvPicPr>
          <p:cNvPr id="212" name="Google Shape;212;p30"/>
          <p:cNvPicPr preferRelativeResize="0"/>
          <p:nvPr/>
        </p:nvPicPr>
        <p:blipFill rotWithShape="1">
          <a:blip r:embed="rId3">
            <a:alphaModFix/>
          </a:blip>
          <a:srcRect t="3025"/>
          <a:stretch/>
        </p:blipFill>
        <p:spPr>
          <a:xfrm>
            <a:off x="0" y="892775"/>
            <a:ext cx="6183624" cy="4077499"/>
          </a:xfrm>
          <a:prstGeom prst="rect">
            <a:avLst/>
          </a:prstGeom>
          <a:noFill/>
          <a:ln>
            <a:noFill/>
          </a:ln>
        </p:spPr>
      </p:pic>
      <p:sp>
        <p:nvSpPr>
          <p:cNvPr id="213" name="Google Shape;213;p30"/>
          <p:cNvSpPr txBox="1"/>
          <p:nvPr/>
        </p:nvSpPr>
        <p:spPr>
          <a:xfrm>
            <a:off x="0" y="333125"/>
            <a:ext cx="5863200" cy="66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300" b="1">
                <a:latin typeface="Roboto"/>
                <a:ea typeface="Roboto"/>
                <a:cs typeface="Roboto"/>
                <a:sym typeface="Roboto"/>
              </a:rPr>
              <a:t>Correlation between Avg. Housing $ &amp; Homeless Population (all rank size)</a:t>
            </a:r>
            <a:endParaRPr sz="1300" b="1">
              <a:latin typeface="Roboto"/>
              <a:ea typeface="Roboto"/>
              <a:cs typeface="Roboto"/>
              <a:sym typeface="Roboto"/>
            </a:endParaRPr>
          </a:p>
        </p:txBody>
      </p:sp>
      <p:sp>
        <p:nvSpPr>
          <p:cNvPr id="214" name="Google Shape;214;p30"/>
          <p:cNvSpPr txBox="1"/>
          <p:nvPr/>
        </p:nvSpPr>
        <p:spPr>
          <a:xfrm>
            <a:off x="6183625" y="1399150"/>
            <a:ext cx="2677500" cy="34380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SzPts val="1400"/>
              <a:buFont typeface="Roboto"/>
              <a:buChar char="●"/>
            </a:pPr>
            <a:r>
              <a:rPr lang="en">
                <a:latin typeface="Roboto"/>
                <a:ea typeface="Roboto"/>
                <a:cs typeface="Roboto"/>
                <a:sym typeface="Roboto"/>
              </a:rPr>
              <a:t>Weak correlation </a:t>
            </a:r>
            <a:endParaRPr>
              <a:latin typeface="Roboto"/>
              <a:ea typeface="Roboto"/>
              <a:cs typeface="Roboto"/>
              <a:sym typeface="Roboto"/>
            </a:endParaRPr>
          </a:p>
          <a:p>
            <a:pPr marL="457200" lvl="0" indent="-317500" algn="l" rtl="0">
              <a:spcBef>
                <a:spcPts val="0"/>
              </a:spcBef>
              <a:spcAft>
                <a:spcPts val="0"/>
              </a:spcAft>
              <a:buSzPts val="1400"/>
              <a:buFont typeface="Roboto"/>
              <a:buChar char="●"/>
            </a:pPr>
            <a:r>
              <a:rPr lang="en">
                <a:latin typeface="Roboto"/>
                <a:ea typeface="Roboto"/>
                <a:cs typeface="Roboto"/>
                <a:sym typeface="Roboto"/>
              </a:rPr>
              <a:t>CA and NY are really high in terms of Avg. housing price and and overall homeless population</a:t>
            </a:r>
            <a:endParaRPr>
              <a:latin typeface="Roboto"/>
              <a:ea typeface="Roboto"/>
              <a:cs typeface="Roboto"/>
              <a:sym typeface="Roboto"/>
            </a:endParaRPr>
          </a:p>
          <a:p>
            <a:pPr marL="457200" lvl="0" indent="-317500" algn="l" rtl="0">
              <a:spcBef>
                <a:spcPts val="0"/>
              </a:spcBef>
              <a:spcAft>
                <a:spcPts val="0"/>
              </a:spcAft>
              <a:buSzPts val="1400"/>
              <a:buFont typeface="Roboto"/>
              <a:buChar char="●"/>
            </a:pPr>
            <a:r>
              <a:rPr lang="en">
                <a:latin typeface="Roboto"/>
                <a:ea typeface="Roboto"/>
                <a:cs typeface="Roboto"/>
                <a:sym typeface="Roboto"/>
              </a:rPr>
              <a:t>CA - weather is good. Silicon Valley. Subsidies program. good school,  health care.</a:t>
            </a:r>
            <a:endParaRPr>
              <a:latin typeface="Roboto"/>
              <a:ea typeface="Roboto"/>
              <a:cs typeface="Roboto"/>
              <a:sym typeface="Roboto"/>
            </a:endParaRPr>
          </a:p>
          <a:p>
            <a:pPr marL="457200" lvl="0" indent="-317500" algn="l" rtl="0">
              <a:spcBef>
                <a:spcPts val="0"/>
              </a:spcBef>
              <a:spcAft>
                <a:spcPts val="0"/>
              </a:spcAft>
              <a:buSzPts val="1400"/>
              <a:buFont typeface="Roboto"/>
              <a:buChar char="●"/>
            </a:pPr>
            <a:r>
              <a:rPr lang="en">
                <a:latin typeface="Roboto"/>
                <a:ea typeface="Roboto"/>
                <a:cs typeface="Roboto"/>
                <a:sym typeface="Roboto"/>
              </a:rPr>
              <a:t>NY - Mostly in City. Homelessness usually highest in the city / Metro area. </a:t>
            </a:r>
            <a:endParaRPr>
              <a:latin typeface="Roboto"/>
              <a:ea typeface="Roboto"/>
              <a:cs typeface="Roboto"/>
              <a:sym typeface="Roboto"/>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pic>
        <p:nvPicPr>
          <p:cNvPr id="219" name="Google Shape;219;p31"/>
          <p:cNvPicPr preferRelativeResize="0"/>
          <p:nvPr/>
        </p:nvPicPr>
        <p:blipFill rotWithShape="1">
          <a:blip r:embed="rId3">
            <a:alphaModFix/>
          </a:blip>
          <a:srcRect t="3947" r="2657"/>
          <a:stretch/>
        </p:blipFill>
        <p:spPr>
          <a:xfrm>
            <a:off x="0" y="559650"/>
            <a:ext cx="6211927" cy="4260975"/>
          </a:xfrm>
          <a:prstGeom prst="rect">
            <a:avLst/>
          </a:prstGeom>
          <a:noFill/>
          <a:ln>
            <a:noFill/>
          </a:ln>
        </p:spPr>
      </p:pic>
      <p:sp>
        <p:nvSpPr>
          <p:cNvPr id="220" name="Google Shape;220;p31"/>
          <p:cNvSpPr txBox="1"/>
          <p:nvPr/>
        </p:nvSpPr>
        <p:spPr>
          <a:xfrm>
            <a:off x="174363" y="106600"/>
            <a:ext cx="5863200" cy="66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300" b="1">
                <a:latin typeface="Roboto"/>
                <a:ea typeface="Roboto"/>
                <a:cs typeface="Roboto"/>
                <a:sym typeface="Roboto"/>
              </a:rPr>
              <a:t>Correlation between Avg. Housing $ &amp; Homeless Population (rank size &lt; 50)</a:t>
            </a:r>
            <a:endParaRPr sz="1300" b="1">
              <a:latin typeface="Roboto"/>
              <a:ea typeface="Roboto"/>
              <a:cs typeface="Roboto"/>
              <a:sym typeface="Roboto"/>
            </a:endParaRPr>
          </a:p>
        </p:txBody>
      </p:sp>
      <p:sp>
        <p:nvSpPr>
          <p:cNvPr id="221" name="Google Shape;221;p31"/>
          <p:cNvSpPr txBox="1"/>
          <p:nvPr/>
        </p:nvSpPr>
        <p:spPr>
          <a:xfrm>
            <a:off x="6144000" y="772900"/>
            <a:ext cx="3000000" cy="30000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SzPts val="1400"/>
              <a:buFont typeface="Roboto"/>
              <a:buChar char="●"/>
            </a:pPr>
            <a:r>
              <a:rPr lang="en">
                <a:latin typeface="Roboto"/>
                <a:ea typeface="Roboto"/>
                <a:cs typeface="Roboto"/>
                <a:sym typeface="Roboto"/>
              </a:rPr>
              <a:t>NY cities (some area are not super expensive, mostly downtown)</a:t>
            </a:r>
            <a:endParaRPr>
              <a:latin typeface="Roboto"/>
              <a:ea typeface="Roboto"/>
              <a:cs typeface="Roboto"/>
              <a:sym typeface="Roboto"/>
            </a:endParaRPr>
          </a:p>
          <a:p>
            <a:pPr marL="457200" lvl="0" indent="-317500" algn="l" rtl="0">
              <a:spcBef>
                <a:spcPts val="0"/>
              </a:spcBef>
              <a:spcAft>
                <a:spcPts val="0"/>
              </a:spcAft>
              <a:buSzPts val="1400"/>
              <a:buFont typeface="Roboto"/>
              <a:buChar char="●"/>
            </a:pPr>
            <a:r>
              <a:rPr lang="en">
                <a:latin typeface="Roboto"/>
                <a:ea typeface="Roboto"/>
                <a:cs typeface="Roboto"/>
                <a:sym typeface="Roboto"/>
              </a:rPr>
              <a:t>States under the has extreme weather/climate. Thus, when the homeless population is low, the housing price is still at high - still have a cluster of homeless population the avg housing of $400k.</a:t>
            </a:r>
            <a:endParaRPr>
              <a:latin typeface="Roboto"/>
              <a:ea typeface="Roboto"/>
              <a:cs typeface="Roboto"/>
              <a:sym typeface="Roboto"/>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4"/>
          <p:cNvSpPr txBox="1">
            <a:spLocks noGrp="1"/>
          </p:cNvSpPr>
          <p:nvPr>
            <p:ph type="ctrTitle"/>
          </p:nvPr>
        </p:nvSpPr>
        <p:spPr>
          <a:xfrm>
            <a:off x="367800" y="117597"/>
            <a:ext cx="8222100" cy="838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300">
                <a:solidFill>
                  <a:srgbClr val="0000FF"/>
                </a:solidFill>
              </a:rPr>
              <a:t>Motivation</a:t>
            </a:r>
            <a:endParaRPr sz="3300">
              <a:solidFill>
                <a:srgbClr val="0000FF"/>
              </a:solidFill>
            </a:endParaRPr>
          </a:p>
        </p:txBody>
      </p:sp>
      <p:sp>
        <p:nvSpPr>
          <p:cNvPr id="93" name="Google Shape;93;p14"/>
          <p:cNvSpPr txBox="1">
            <a:spLocks noGrp="1"/>
          </p:cNvSpPr>
          <p:nvPr>
            <p:ph type="subTitle" idx="1"/>
          </p:nvPr>
        </p:nvSpPr>
        <p:spPr>
          <a:xfrm>
            <a:off x="376725" y="1058300"/>
            <a:ext cx="8460000" cy="18300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900">
                <a:solidFill>
                  <a:srgbClr val="000000"/>
                </a:solidFill>
                <a:latin typeface="Arial"/>
                <a:ea typeface="Arial"/>
                <a:cs typeface="Arial"/>
                <a:sym typeface="Arial"/>
              </a:rPr>
              <a:t>Homelessness is an continued issue which burden’s our community across the globe, specially elevated with COVID. </a:t>
            </a:r>
            <a:endParaRPr sz="1900">
              <a:solidFill>
                <a:srgbClr val="000000"/>
              </a:solidFill>
              <a:latin typeface="Arial"/>
              <a:ea typeface="Arial"/>
              <a:cs typeface="Arial"/>
              <a:sym typeface="Arial"/>
            </a:endParaRPr>
          </a:p>
          <a:p>
            <a:pPr marL="0" lvl="0" indent="0" algn="l" rtl="0">
              <a:lnSpc>
                <a:spcPct val="115000"/>
              </a:lnSpc>
              <a:spcBef>
                <a:spcPts val="0"/>
              </a:spcBef>
              <a:spcAft>
                <a:spcPts val="0"/>
              </a:spcAft>
              <a:buNone/>
            </a:pPr>
            <a:endParaRPr sz="1900">
              <a:solidFill>
                <a:srgbClr val="000000"/>
              </a:solidFill>
              <a:latin typeface="Arial"/>
              <a:ea typeface="Arial"/>
              <a:cs typeface="Arial"/>
              <a:sym typeface="Arial"/>
            </a:endParaRPr>
          </a:p>
          <a:p>
            <a:pPr marL="0" lvl="0" indent="0" algn="l" rtl="0">
              <a:lnSpc>
                <a:spcPct val="115000"/>
              </a:lnSpc>
              <a:spcBef>
                <a:spcPts val="0"/>
              </a:spcBef>
              <a:spcAft>
                <a:spcPts val="0"/>
              </a:spcAft>
              <a:buNone/>
            </a:pPr>
            <a:r>
              <a:rPr lang="en" sz="1900">
                <a:solidFill>
                  <a:srgbClr val="000000"/>
                </a:solidFill>
                <a:latin typeface="Arial"/>
                <a:ea typeface="Arial"/>
                <a:cs typeface="Arial"/>
                <a:sym typeface="Arial"/>
              </a:rPr>
              <a:t>Goal of the project is to dive into factors that are related to homeleness and housing prices using various data available to us nationwide.</a:t>
            </a:r>
            <a:endParaRPr sz="1900">
              <a:solidFill>
                <a:srgbClr val="000000"/>
              </a:solidFill>
              <a:latin typeface="Arial"/>
              <a:ea typeface="Arial"/>
              <a:cs typeface="Arial"/>
              <a:sym typeface="Arial"/>
            </a:endParaRPr>
          </a:p>
          <a:p>
            <a:pPr marL="0" lvl="0" indent="0" algn="l" rtl="0">
              <a:spcBef>
                <a:spcPts val="0"/>
              </a:spcBef>
              <a:spcAft>
                <a:spcPts val="0"/>
              </a:spcAft>
              <a:buNone/>
            </a:pP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pic>
        <p:nvPicPr>
          <p:cNvPr id="226" name="Google Shape;226;p32"/>
          <p:cNvPicPr preferRelativeResize="0"/>
          <p:nvPr/>
        </p:nvPicPr>
        <p:blipFill>
          <a:blip r:embed="rId3">
            <a:alphaModFix/>
          </a:blip>
          <a:stretch>
            <a:fillRect/>
          </a:stretch>
        </p:blipFill>
        <p:spPr>
          <a:xfrm>
            <a:off x="0" y="456050"/>
            <a:ext cx="6602150" cy="4434275"/>
          </a:xfrm>
          <a:prstGeom prst="rect">
            <a:avLst/>
          </a:prstGeom>
          <a:noFill/>
          <a:ln>
            <a:noFill/>
          </a:ln>
        </p:spPr>
      </p:pic>
      <p:sp>
        <p:nvSpPr>
          <p:cNvPr id="227" name="Google Shape;227;p32"/>
          <p:cNvSpPr txBox="1"/>
          <p:nvPr/>
        </p:nvSpPr>
        <p:spPr>
          <a:xfrm>
            <a:off x="0" y="0"/>
            <a:ext cx="8448000" cy="10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300" b="1">
                <a:latin typeface="Roboto"/>
                <a:ea typeface="Roboto"/>
                <a:cs typeface="Roboto"/>
                <a:sym typeface="Roboto"/>
              </a:rPr>
              <a:t>[Without NY &amp; CA] Correlation between Avg. Housing $ &amp; Homeless Population (all rank size)</a:t>
            </a:r>
            <a:endParaRPr/>
          </a:p>
        </p:txBody>
      </p:sp>
      <p:sp>
        <p:nvSpPr>
          <p:cNvPr id="228" name="Google Shape;228;p32"/>
          <p:cNvSpPr txBox="1"/>
          <p:nvPr/>
        </p:nvSpPr>
        <p:spPr>
          <a:xfrm>
            <a:off x="6723175" y="702425"/>
            <a:ext cx="2307900" cy="28725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SzPts val="1400"/>
              <a:buFont typeface="Roboto"/>
              <a:buChar char="●"/>
            </a:pPr>
            <a:r>
              <a:rPr lang="en">
                <a:latin typeface="Roboto"/>
                <a:ea typeface="Roboto"/>
                <a:cs typeface="Roboto"/>
                <a:sym typeface="Roboto"/>
              </a:rPr>
              <a:t>This supported my previous statement. Homeless population has very low correlation with Avg. Housing price. </a:t>
            </a:r>
            <a:endParaRPr>
              <a:latin typeface="Roboto"/>
              <a:ea typeface="Roboto"/>
              <a:cs typeface="Roboto"/>
              <a:sym typeface="Roboto"/>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pic>
        <p:nvPicPr>
          <p:cNvPr id="233" name="Google Shape;233;p33"/>
          <p:cNvPicPr preferRelativeResize="0"/>
          <p:nvPr/>
        </p:nvPicPr>
        <p:blipFill>
          <a:blip r:embed="rId3">
            <a:alphaModFix/>
          </a:blip>
          <a:stretch>
            <a:fillRect/>
          </a:stretch>
        </p:blipFill>
        <p:spPr>
          <a:xfrm>
            <a:off x="-1" y="347100"/>
            <a:ext cx="6599624" cy="4449300"/>
          </a:xfrm>
          <a:prstGeom prst="rect">
            <a:avLst/>
          </a:prstGeom>
          <a:noFill/>
          <a:ln>
            <a:noFill/>
          </a:ln>
        </p:spPr>
      </p:pic>
      <p:sp>
        <p:nvSpPr>
          <p:cNvPr id="234" name="Google Shape;234;p33"/>
          <p:cNvSpPr txBox="1"/>
          <p:nvPr/>
        </p:nvSpPr>
        <p:spPr>
          <a:xfrm>
            <a:off x="0" y="0"/>
            <a:ext cx="8154900" cy="986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300" b="1">
                <a:latin typeface="Roboto"/>
                <a:ea typeface="Roboto"/>
                <a:cs typeface="Roboto"/>
                <a:sym typeface="Roboto"/>
              </a:rPr>
              <a:t>[Without NY &amp; CA] Correlation between Avg. Housing $ &amp; Homeless Population (rank size &lt; 50)</a:t>
            </a:r>
            <a:endParaRPr/>
          </a:p>
        </p:txBody>
      </p:sp>
      <p:sp>
        <p:nvSpPr>
          <p:cNvPr id="235" name="Google Shape;235;p33"/>
          <p:cNvSpPr txBox="1"/>
          <p:nvPr/>
        </p:nvSpPr>
        <p:spPr>
          <a:xfrm>
            <a:off x="6329425" y="519675"/>
            <a:ext cx="2731800" cy="40110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SzPts val="1400"/>
              <a:buFont typeface="Roboto"/>
              <a:buChar char="●"/>
            </a:pPr>
            <a:endParaRPr>
              <a:latin typeface="Roboto"/>
              <a:ea typeface="Roboto"/>
              <a:cs typeface="Roboto"/>
              <a:sym typeface="Roboto"/>
            </a:endParaRPr>
          </a:p>
          <a:p>
            <a:pPr marL="0" lvl="0" indent="0" algn="l" rtl="0">
              <a:spcBef>
                <a:spcPts val="0"/>
              </a:spcBef>
              <a:spcAft>
                <a:spcPts val="0"/>
              </a:spcAft>
              <a:buNone/>
            </a:pPr>
            <a:r>
              <a:rPr lang="en">
                <a:latin typeface="Roboto"/>
                <a:ea typeface="Roboto"/>
                <a:cs typeface="Roboto"/>
                <a:sym typeface="Roboto"/>
              </a:rPr>
              <a:t> </a:t>
            </a:r>
            <a:endParaRPr>
              <a:latin typeface="Roboto"/>
              <a:ea typeface="Roboto"/>
              <a:cs typeface="Roboto"/>
              <a:sym typeface="Roboto"/>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pic>
        <p:nvPicPr>
          <p:cNvPr id="240" name="Google Shape;240;p34"/>
          <p:cNvPicPr preferRelativeResize="0"/>
          <p:nvPr/>
        </p:nvPicPr>
        <p:blipFill>
          <a:blip r:embed="rId3">
            <a:alphaModFix/>
          </a:blip>
          <a:stretch>
            <a:fillRect/>
          </a:stretch>
        </p:blipFill>
        <p:spPr>
          <a:xfrm>
            <a:off x="152400" y="533000"/>
            <a:ext cx="6411674" cy="4458099"/>
          </a:xfrm>
          <a:prstGeom prst="rect">
            <a:avLst/>
          </a:prstGeom>
          <a:noFill/>
          <a:ln>
            <a:noFill/>
          </a:ln>
        </p:spPr>
      </p:pic>
      <p:sp>
        <p:nvSpPr>
          <p:cNvPr id="241" name="Google Shape;241;p34"/>
          <p:cNvSpPr txBox="1"/>
          <p:nvPr/>
        </p:nvSpPr>
        <p:spPr>
          <a:xfrm>
            <a:off x="6564075" y="1208725"/>
            <a:ext cx="3000000" cy="30000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SzPts val="1400"/>
              <a:buFont typeface="Roboto"/>
              <a:buChar char="●"/>
            </a:pPr>
            <a:r>
              <a:rPr lang="en">
                <a:latin typeface="Roboto"/>
                <a:ea typeface="Roboto"/>
                <a:cs typeface="Roboto"/>
                <a:sym typeface="Roboto"/>
              </a:rPr>
              <a:t>Homeless rate = Overall Homeless Population/State Population * 100</a:t>
            </a:r>
            <a:endParaRPr>
              <a:latin typeface="Roboto"/>
              <a:ea typeface="Roboto"/>
              <a:cs typeface="Roboto"/>
              <a:sym typeface="Roboto"/>
            </a:endParaRPr>
          </a:p>
          <a:p>
            <a:pPr marL="457200" lvl="0" indent="-317500" algn="l" rtl="0">
              <a:spcBef>
                <a:spcPts val="0"/>
              </a:spcBef>
              <a:spcAft>
                <a:spcPts val="0"/>
              </a:spcAft>
              <a:buSzPts val="1400"/>
              <a:buFont typeface="Roboto"/>
              <a:buChar char="●"/>
            </a:pPr>
            <a:r>
              <a:rPr lang="en">
                <a:latin typeface="Roboto"/>
                <a:ea typeface="Roboto"/>
                <a:cs typeface="Roboto"/>
                <a:sym typeface="Roboto"/>
              </a:rPr>
              <a:t>DC is a city, homeless usually are in the city</a:t>
            </a:r>
            <a:endParaRPr>
              <a:latin typeface="Roboto"/>
              <a:ea typeface="Roboto"/>
              <a:cs typeface="Roboto"/>
              <a:sym typeface="Roboto"/>
            </a:endParaRPr>
          </a:p>
          <a:p>
            <a:pPr marL="457200" lvl="0" indent="-317500" algn="l" rtl="0">
              <a:spcBef>
                <a:spcPts val="0"/>
              </a:spcBef>
              <a:spcAft>
                <a:spcPts val="0"/>
              </a:spcAft>
              <a:buSzPts val="1400"/>
              <a:buFont typeface="Roboto"/>
              <a:buChar char="●"/>
            </a:pPr>
            <a:r>
              <a:rPr lang="en">
                <a:latin typeface="Roboto"/>
                <a:ea typeface="Roboto"/>
                <a:cs typeface="Roboto"/>
                <a:sym typeface="Roboto"/>
              </a:rPr>
              <a:t>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pic>
        <p:nvPicPr>
          <p:cNvPr id="246" name="Google Shape;246;p35"/>
          <p:cNvPicPr preferRelativeResize="0"/>
          <p:nvPr/>
        </p:nvPicPr>
        <p:blipFill>
          <a:blip r:embed="rId3">
            <a:alphaModFix/>
          </a:blip>
          <a:stretch>
            <a:fillRect/>
          </a:stretch>
        </p:blipFill>
        <p:spPr>
          <a:xfrm>
            <a:off x="0" y="152400"/>
            <a:ext cx="6959027" cy="4838699"/>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p36"/>
          <p:cNvSpPr txBox="1">
            <a:spLocks noGrp="1"/>
          </p:cNvSpPr>
          <p:nvPr>
            <p:ph type="ctrTitle"/>
          </p:nvPr>
        </p:nvSpPr>
        <p:spPr>
          <a:xfrm>
            <a:off x="242975" y="99322"/>
            <a:ext cx="8222100" cy="838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solidFill>
                  <a:srgbClr val="0000FF"/>
                </a:solidFill>
              </a:rPr>
              <a:t>Limitation:</a:t>
            </a:r>
            <a:endParaRPr dirty="0">
              <a:solidFill>
                <a:srgbClr val="0000FF"/>
              </a:solidFill>
            </a:endParaRPr>
          </a:p>
        </p:txBody>
      </p:sp>
      <p:sp>
        <p:nvSpPr>
          <p:cNvPr id="252" name="Google Shape;252;p36"/>
          <p:cNvSpPr txBox="1">
            <a:spLocks noGrp="1"/>
          </p:cNvSpPr>
          <p:nvPr>
            <p:ph type="subTitle" idx="1"/>
          </p:nvPr>
        </p:nvSpPr>
        <p:spPr>
          <a:xfrm>
            <a:off x="242975" y="875375"/>
            <a:ext cx="8487000" cy="4079100"/>
          </a:xfrm>
          <a:prstGeom prst="rect">
            <a:avLst/>
          </a:prstGeom>
        </p:spPr>
        <p:txBody>
          <a:bodyPr spcFirstLastPara="1" wrap="square" lIns="91425" tIns="91425" rIns="91425" bIns="91425" anchor="t" anchorCtr="0">
            <a:noAutofit/>
          </a:bodyPr>
          <a:lstStyle/>
          <a:p>
            <a:pPr marL="438150" lvl="0" algn="l" rtl="0">
              <a:spcBef>
                <a:spcPts val="0"/>
              </a:spcBef>
              <a:spcAft>
                <a:spcPts val="0"/>
              </a:spcAft>
              <a:buClr>
                <a:srgbClr val="0000FF"/>
              </a:buClr>
              <a:buSzPts val="2100"/>
              <a:buFont typeface="Arial" panose="020B0604020202020204" pitchFamily="34" charset="0"/>
              <a:buChar char="•"/>
            </a:pPr>
            <a:endParaRPr lang="en" dirty="0">
              <a:solidFill>
                <a:schemeClr val="accent1"/>
              </a:solidFill>
            </a:endParaRPr>
          </a:p>
          <a:p>
            <a:pPr marL="438150" lvl="0" algn="l" rtl="0">
              <a:spcBef>
                <a:spcPts val="0"/>
              </a:spcBef>
              <a:spcAft>
                <a:spcPts val="0"/>
              </a:spcAft>
              <a:buClr>
                <a:srgbClr val="0000FF"/>
              </a:buClr>
              <a:buSzPts val="2100"/>
              <a:buFont typeface="Arial" panose="020B0604020202020204" pitchFamily="34" charset="0"/>
              <a:buChar char="•"/>
            </a:pPr>
            <a:r>
              <a:rPr lang="en" dirty="0">
                <a:solidFill>
                  <a:schemeClr val="accent1"/>
                </a:solidFill>
              </a:rPr>
              <a:t>Data is the representation of 35th to 65th percentile </a:t>
            </a:r>
            <a:endParaRPr dirty="0">
              <a:solidFill>
                <a:schemeClr val="accent1"/>
              </a:solidFill>
            </a:endParaRPr>
          </a:p>
          <a:p>
            <a:pPr marL="438150" lvl="0" algn="l" rtl="0">
              <a:spcBef>
                <a:spcPts val="0"/>
              </a:spcBef>
              <a:spcAft>
                <a:spcPts val="0"/>
              </a:spcAft>
              <a:buClr>
                <a:srgbClr val="0000FF"/>
              </a:buClr>
              <a:buSzPts val="2100"/>
              <a:buFont typeface="Arial" panose="020B0604020202020204" pitchFamily="34" charset="0"/>
              <a:buChar char="•"/>
            </a:pPr>
            <a:r>
              <a:rPr lang="en" dirty="0">
                <a:solidFill>
                  <a:schemeClr val="accent1"/>
                </a:solidFill>
              </a:rPr>
              <a:t>E.g. we know NY and CA housing price are high, however, the data only showing CA as having the most expensive housing. This could be that in the NY data, it only covers upstate NY areas. </a:t>
            </a:r>
            <a:endParaRPr dirty="0">
              <a:solidFill>
                <a:schemeClr val="accent1"/>
              </a:solidFill>
            </a:endParaRPr>
          </a:p>
          <a:p>
            <a:pPr marL="438150" lvl="0" algn="l" rtl="0">
              <a:spcBef>
                <a:spcPts val="0"/>
              </a:spcBef>
              <a:spcAft>
                <a:spcPts val="0"/>
              </a:spcAft>
              <a:buClr>
                <a:srgbClr val="0000FF"/>
              </a:buClr>
              <a:buSzPts val="2100"/>
              <a:buFont typeface="Arial" panose="020B0604020202020204" pitchFamily="34" charset="0"/>
              <a:buChar char="•"/>
            </a:pPr>
            <a:r>
              <a:rPr lang="en" dirty="0">
                <a:solidFill>
                  <a:schemeClr val="accent1"/>
                </a:solidFill>
              </a:rPr>
              <a:t>Rank Size - didn’t specify the criteria on what this is based on. Except the state city.</a:t>
            </a:r>
            <a:endParaRPr dirty="0">
              <a:solidFill>
                <a:schemeClr val="accent1"/>
              </a:solidFill>
            </a:endParaRPr>
          </a:p>
          <a:p>
            <a:pPr marL="438150" lvl="0" algn="l" rtl="0">
              <a:spcBef>
                <a:spcPts val="0"/>
              </a:spcBef>
              <a:spcAft>
                <a:spcPts val="0"/>
              </a:spcAft>
              <a:buClr>
                <a:srgbClr val="0000FF"/>
              </a:buClr>
              <a:buSzPts val="2100"/>
              <a:buFont typeface="Arial" panose="020B0604020202020204" pitchFamily="34" charset="0"/>
              <a:buChar char="•"/>
            </a:pPr>
            <a:r>
              <a:rPr lang="en" dirty="0">
                <a:solidFill>
                  <a:schemeClr val="accent1"/>
                </a:solidFill>
              </a:rPr>
              <a:t>Most of the homeless population are in the cities, but the data is only describing the data in state-wide.</a:t>
            </a:r>
            <a:endParaRPr dirty="0">
              <a:solidFill>
                <a:schemeClr val="accent1"/>
              </a:solidFill>
            </a:endParaRPr>
          </a:p>
          <a:p>
            <a:pPr marL="457200" lvl="0" indent="0" algn="l" rtl="0">
              <a:spcBef>
                <a:spcPts val="0"/>
              </a:spcBef>
              <a:spcAft>
                <a:spcPts val="0"/>
              </a:spcAft>
              <a:buNone/>
            </a:pPr>
            <a:endParaRPr dirty="0">
              <a:solidFill>
                <a:srgbClr val="0000FF"/>
              </a:solidFill>
            </a:endParaRPr>
          </a:p>
          <a:p>
            <a:pPr marL="0" lvl="0" indent="0" algn="l" rtl="0">
              <a:spcBef>
                <a:spcPts val="0"/>
              </a:spcBef>
              <a:spcAft>
                <a:spcPts val="0"/>
              </a:spcAft>
              <a:buNone/>
            </a:pPr>
            <a:endParaRPr dirty="0">
              <a:solidFill>
                <a:srgbClr val="0000FF"/>
              </a:solidFill>
            </a:endParaRPr>
          </a:p>
          <a:p>
            <a:pPr marL="457200" lvl="0" indent="0" algn="l" rtl="0">
              <a:spcBef>
                <a:spcPts val="0"/>
              </a:spcBef>
              <a:spcAft>
                <a:spcPts val="0"/>
              </a:spcAft>
              <a:buNone/>
            </a:pPr>
            <a:endParaRPr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37"/>
          <p:cNvSpPr txBox="1"/>
          <p:nvPr/>
        </p:nvSpPr>
        <p:spPr>
          <a:xfrm>
            <a:off x="465750" y="1181789"/>
            <a:ext cx="8189100" cy="4058400"/>
          </a:xfrm>
          <a:prstGeom prst="rect">
            <a:avLst/>
          </a:prstGeom>
          <a:noFill/>
          <a:ln>
            <a:noFill/>
          </a:ln>
        </p:spPr>
        <p:txBody>
          <a:bodyPr spcFirstLastPara="1" wrap="square" lIns="91425" tIns="91425" rIns="91425" bIns="91425" anchor="t" anchorCtr="0">
            <a:noAutofit/>
          </a:bodyPr>
          <a:lstStyle/>
          <a:p>
            <a:pPr marL="438150" lvl="0" indent="-342900" algn="l" rtl="0">
              <a:spcBef>
                <a:spcPts val="0"/>
              </a:spcBef>
              <a:spcAft>
                <a:spcPts val="0"/>
              </a:spcAft>
              <a:buClr>
                <a:srgbClr val="0000FF"/>
              </a:buClr>
              <a:buSzPts val="2100"/>
              <a:buFont typeface="Arial" panose="020B0604020202020204" pitchFamily="34" charset="0"/>
              <a:buChar char="•"/>
            </a:pPr>
            <a:r>
              <a:rPr lang="en" sz="2100" dirty="0">
                <a:solidFill>
                  <a:schemeClr val="accent1"/>
                </a:solidFill>
                <a:latin typeface="Roboto"/>
                <a:ea typeface="Roboto"/>
                <a:cs typeface="Roboto"/>
                <a:sym typeface="Roboto"/>
              </a:rPr>
              <a:t>Homeless population Vs. Housing price. Small correlation - not causation. Housing price higher, weather is nice. Expense of living. </a:t>
            </a:r>
            <a:endParaRPr sz="2100" dirty="0">
              <a:solidFill>
                <a:schemeClr val="accent1"/>
              </a:solidFill>
              <a:latin typeface="Roboto"/>
              <a:ea typeface="Roboto"/>
              <a:cs typeface="Roboto"/>
              <a:sym typeface="Roboto"/>
            </a:endParaRPr>
          </a:p>
          <a:p>
            <a:pPr marL="438150" lvl="0" indent="-342900" algn="l" rtl="0">
              <a:spcBef>
                <a:spcPts val="0"/>
              </a:spcBef>
              <a:spcAft>
                <a:spcPts val="0"/>
              </a:spcAft>
              <a:buClr>
                <a:srgbClr val="0000FF"/>
              </a:buClr>
              <a:buSzPts val="2100"/>
              <a:buFont typeface="Arial" panose="020B0604020202020204" pitchFamily="34" charset="0"/>
              <a:buChar char="•"/>
            </a:pPr>
            <a:r>
              <a:rPr lang="en" sz="2100" dirty="0">
                <a:solidFill>
                  <a:schemeClr val="accent1"/>
                </a:solidFill>
                <a:latin typeface="Roboto"/>
                <a:ea typeface="Roboto"/>
                <a:cs typeface="Roboto"/>
                <a:sym typeface="Roboto"/>
              </a:rPr>
              <a:t>Some states has decreases in homelessness, however, there is an increasing number of homeless population. There could be other factors that contributed to higher homeless rate</a:t>
            </a:r>
            <a:endParaRPr sz="2100" dirty="0">
              <a:solidFill>
                <a:schemeClr val="accent1"/>
              </a:solidFill>
              <a:latin typeface="Roboto"/>
              <a:ea typeface="Roboto"/>
              <a:cs typeface="Roboto"/>
              <a:sym typeface="Roboto"/>
            </a:endParaRPr>
          </a:p>
          <a:p>
            <a:pPr marL="438150" lvl="0" indent="-342900" algn="l" rtl="0">
              <a:spcBef>
                <a:spcPts val="0"/>
              </a:spcBef>
              <a:spcAft>
                <a:spcPts val="0"/>
              </a:spcAft>
              <a:buClr>
                <a:srgbClr val="0000FF"/>
              </a:buClr>
              <a:buSzPts val="2100"/>
              <a:buFont typeface="Arial" panose="020B0604020202020204" pitchFamily="34" charset="0"/>
              <a:buChar char="•"/>
            </a:pPr>
            <a:r>
              <a:rPr lang="en" sz="2100" dirty="0">
                <a:solidFill>
                  <a:schemeClr val="accent1"/>
                </a:solidFill>
                <a:latin typeface="Roboto"/>
                <a:ea typeface="Roboto"/>
                <a:cs typeface="Roboto"/>
                <a:sym typeface="Roboto"/>
              </a:rPr>
              <a:t>Homelessness highly correlation to the population size, cost of living. E.g. CA and NY has the highest homeless rate.</a:t>
            </a:r>
            <a:endParaRPr sz="2100" dirty="0">
              <a:solidFill>
                <a:schemeClr val="accent1"/>
              </a:solidFill>
              <a:latin typeface="Roboto"/>
              <a:ea typeface="Roboto"/>
              <a:cs typeface="Roboto"/>
              <a:sym typeface="Roboto"/>
            </a:endParaRPr>
          </a:p>
          <a:p>
            <a:pPr marL="438150" lvl="0" indent="-342900" algn="l" rtl="0">
              <a:spcBef>
                <a:spcPts val="0"/>
              </a:spcBef>
              <a:spcAft>
                <a:spcPts val="0"/>
              </a:spcAft>
              <a:buClr>
                <a:srgbClr val="0000FF"/>
              </a:buClr>
              <a:buSzPts val="2100"/>
              <a:buFont typeface="Arial" panose="020B0604020202020204" pitchFamily="34" charset="0"/>
              <a:buChar char="•"/>
            </a:pPr>
            <a:r>
              <a:rPr lang="en" sz="2100" dirty="0">
                <a:solidFill>
                  <a:schemeClr val="accent1"/>
                </a:solidFill>
                <a:latin typeface="Roboto"/>
                <a:ea typeface="Roboto"/>
                <a:cs typeface="Roboto"/>
                <a:sym typeface="Roboto"/>
              </a:rPr>
              <a:t>National homeless population has increased since 2016 and spiked in 2019. </a:t>
            </a:r>
            <a:endParaRPr sz="2100" dirty="0">
              <a:solidFill>
                <a:schemeClr val="accent1"/>
              </a:solidFill>
              <a:latin typeface="Roboto"/>
              <a:ea typeface="Roboto"/>
              <a:cs typeface="Roboto"/>
              <a:sym typeface="Roboto"/>
            </a:endParaRPr>
          </a:p>
          <a:p>
            <a:pPr marL="457200" lvl="0" indent="0" algn="l" rtl="0">
              <a:spcBef>
                <a:spcPts val="0"/>
              </a:spcBef>
              <a:spcAft>
                <a:spcPts val="0"/>
              </a:spcAft>
              <a:buNone/>
            </a:pPr>
            <a:endParaRPr sz="1600" b="1" dirty="0">
              <a:latin typeface="Roboto"/>
              <a:ea typeface="Roboto"/>
              <a:cs typeface="Roboto"/>
              <a:sym typeface="Roboto"/>
            </a:endParaRPr>
          </a:p>
        </p:txBody>
      </p:sp>
      <p:sp>
        <p:nvSpPr>
          <p:cNvPr id="3" name="Google Shape;251;p36">
            <a:extLst>
              <a:ext uri="{FF2B5EF4-FFF2-40B4-BE49-F238E27FC236}">
                <a16:creationId xmlns:a16="http://schemas.microsoft.com/office/drawing/2014/main" id="{8BC4338D-3AF7-4CA6-B102-A519501A0CF7}"/>
              </a:ext>
            </a:extLst>
          </p:cNvPr>
          <p:cNvSpPr txBox="1">
            <a:spLocks noGrp="1"/>
          </p:cNvSpPr>
          <p:nvPr>
            <p:ph type="ctrTitle"/>
          </p:nvPr>
        </p:nvSpPr>
        <p:spPr>
          <a:xfrm>
            <a:off x="242975" y="99322"/>
            <a:ext cx="8222100" cy="838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solidFill>
                  <a:srgbClr val="0000FF"/>
                </a:solidFill>
              </a:rPr>
              <a:t>Conclusion:</a:t>
            </a:r>
            <a:endParaRPr dirty="0">
              <a:solidFill>
                <a:srgbClr val="0000FF"/>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C37F55-58D4-4CA9-A0CC-1BE7E5454E2F}"/>
              </a:ext>
            </a:extLst>
          </p:cNvPr>
          <p:cNvSpPr>
            <a:spLocks noGrp="1"/>
          </p:cNvSpPr>
          <p:nvPr>
            <p:ph type="title"/>
          </p:nvPr>
        </p:nvSpPr>
        <p:spPr>
          <a:xfrm>
            <a:off x="396395" y="263036"/>
            <a:ext cx="8222100" cy="838800"/>
          </a:xfrm>
        </p:spPr>
        <p:txBody>
          <a:bodyPr/>
          <a:lstStyle/>
          <a:p>
            <a:r>
              <a:rPr lang="en" dirty="0">
                <a:solidFill>
                  <a:srgbClr val="0000FF"/>
                </a:solidFill>
              </a:rPr>
              <a:t>Thank You!!</a:t>
            </a:r>
            <a:endParaRPr lang="en-US" dirty="0">
              <a:solidFill>
                <a:schemeClr val="accent1"/>
              </a:solidFill>
            </a:endParaRPr>
          </a:p>
        </p:txBody>
      </p:sp>
      <p:pic>
        <p:nvPicPr>
          <p:cNvPr id="3" name="Shape 379">
            <a:extLst>
              <a:ext uri="{FF2B5EF4-FFF2-40B4-BE49-F238E27FC236}">
                <a16:creationId xmlns:a16="http://schemas.microsoft.com/office/drawing/2014/main" id="{C81D6C57-718C-4FE4-8F7B-6C9641E68EB8}"/>
              </a:ext>
            </a:extLst>
          </p:cNvPr>
          <p:cNvPicPr preferRelativeResize="0"/>
          <p:nvPr/>
        </p:nvPicPr>
        <p:blipFill>
          <a:blip r:embed="rId2">
            <a:alphaModFix/>
          </a:blip>
          <a:stretch>
            <a:fillRect/>
          </a:stretch>
        </p:blipFill>
        <p:spPr>
          <a:xfrm>
            <a:off x="2502252" y="1611950"/>
            <a:ext cx="3741900" cy="3188650"/>
          </a:xfrm>
          <a:prstGeom prst="rect">
            <a:avLst/>
          </a:prstGeom>
          <a:noFill/>
          <a:ln>
            <a:noFill/>
          </a:ln>
        </p:spPr>
      </p:pic>
      <p:sp>
        <p:nvSpPr>
          <p:cNvPr id="4" name="Shape 380">
            <a:extLst>
              <a:ext uri="{FF2B5EF4-FFF2-40B4-BE49-F238E27FC236}">
                <a16:creationId xmlns:a16="http://schemas.microsoft.com/office/drawing/2014/main" id="{533C6BD7-2581-4219-9D34-6A4768CE27C9}"/>
              </a:ext>
            </a:extLst>
          </p:cNvPr>
          <p:cNvSpPr/>
          <p:nvPr/>
        </p:nvSpPr>
        <p:spPr>
          <a:xfrm>
            <a:off x="2071850" y="4208163"/>
            <a:ext cx="4915200" cy="9036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dirty="0"/>
          </a:p>
        </p:txBody>
      </p:sp>
      <p:sp>
        <p:nvSpPr>
          <p:cNvPr id="5" name="Shape 380">
            <a:extLst>
              <a:ext uri="{FF2B5EF4-FFF2-40B4-BE49-F238E27FC236}">
                <a16:creationId xmlns:a16="http://schemas.microsoft.com/office/drawing/2014/main" id="{2E42A0A7-0529-4F3F-8E4C-039BC7477A61}"/>
              </a:ext>
            </a:extLst>
          </p:cNvPr>
          <p:cNvSpPr/>
          <p:nvPr/>
        </p:nvSpPr>
        <p:spPr>
          <a:xfrm>
            <a:off x="2502252" y="4216098"/>
            <a:ext cx="3741900" cy="584502"/>
          </a:xfrm>
          <a:prstGeom prst="rect">
            <a:avLst/>
          </a:prstGeom>
          <a:solidFill>
            <a:schemeClr val="bg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5891614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5"/>
          <p:cNvSpPr txBox="1">
            <a:spLocks noGrp="1"/>
          </p:cNvSpPr>
          <p:nvPr>
            <p:ph type="ctrTitle"/>
          </p:nvPr>
        </p:nvSpPr>
        <p:spPr>
          <a:xfrm>
            <a:off x="286800" y="-356525"/>
            <a:ext cx="7099500" cy="1266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300">
                <a:solidFill>
                  <a:srgbClr val="0000FF"/>
                </a:solidFill>
              </a:rPr>
              <a:t>Variables that influence homeleness</a:t>
            </a:r>
            <a:endParaRPr sz="3300">
              <a:solidFill>
                <a:srgbClr val="0000FF"/>
              </a:solidFill>
            </a:endParaRPr>
          </a:p>
        </p:txBody>
      </p:sp>
      <p:sp>
        <p:nvSpPr>
          <p:cNvPr id="99" name="Google Shape;99;p15"/>
          <p:cNvSpPr txBox="1">
            <a:spLocks noGrp="1"/>
          </p:cNvSpPr>
          <p:nvPr>
            <p:ph type="subTitle" idx="1"/>
          </p:nvPr>
        </p:nvSpPr>
        <p:spPr>
          <a:xfrm>
            <a:off x="392925" y="1168125"/>
            <a:ext cx="3901500" cy="3130200"/>
          </a:xfrm>
          <a:prstGeom prst="rect">
            <a:avLst/>
          </a:prstGeom>
        </p:spPr>
        <p:txBody>
          <a:bodyPr spcFirstLastPara="1" wrap="square" lIns="91425" tIns="91425" rIns="91425" bIns="91425" anchor="t" anchorCtr="0">
            <a:noAutofit/>
          </a:bodyPr>
          <a:lstStyle/>
          <a:p>
            <a:pPr marL="457200" lvl="0" indent="-361950" algn="l" rtl="0">
              <a:lnSpc>
                <a:spcPct val="138000"/>
              </a:lnSpc>
              <a:spcBef>
                <a:spcPts val="0"/>
              </a:spcBef>
              <a:spcAft>
                <a:spcPts val="0"/>
              </a:spcAft>
              <a:buClr>
                <a:srgbClr val="000000"/>
              </a:buClr>
              <a:buSzPts val="2100"/>
              <a:buFont typeface="Arial"/>
              <a:buChar char="●"/>
            </a:pPr>
            <a:r>
              <a:rPr lang="en" sz="1500" i="1">
                <a:solidFill>
                  <a:srgbClr val="000000"/>
                </a:solidFill>
                <a:latin typeface="Arial"/>
                <a:ea typeface="Arial"/>
                <a:cs typeface="Arial"/>
                <a:sym typeface="Arial"/>
              </a:rPr>
              <a:t>Unemployment Rate</a:t>
            </a:r>
            <a:endParaRPr sz="1500" i="1">
              <a:solidFill>
                <a:srgbClr val="000000"/>
              </a:solidFill>
              <a:latin typeface="Arial"/>
              <a:ea typeface="Arial"/>
              <a:cs typeface="Arial"/>
              <a:sym typeface="Arial"/>
            </a:endParaRPr>
          </a:p>
          <a:p>
            <a:pPr marL="457200" lvl="0" indent="-361950" algn="l" rtl="0">
              <a:lnSpc>
                <a:spcPct val="138000"/>
              </a:lnSpc>
              <a:spcBef>
                <a:spcPts val="0"/>
              </a:spcBef>
              <a:spcAft>
                <a:spcPts val="0"/>
              </a:spcAft>
              <a:buClr>
                <a:srgbClr val="000000"/>
              </a:buClr>
              <a:buSzPts val="2100"/>
              <a:buFont typeface="Arial"/>
              <a:buChar char="●"/>
            </a:pPr>
            <a:r>
              <a:rPr lang="en" sz="1500" i="1">
                <a:solidFill>
                  <a:srgbClr val="000000"/>
                </a:solidFill>
                <a:latin typeface="Arial"/>
                <a:ea typeface="Arial"/>
                <a:cs typeface="Arial"/>
                <a:sym typeface="Arial"/>
              </a:rPr>
              <a:t>Population size/infrastructure</a:t>
            </a:r>
            <a:endParaRPr sz="1500" i="1">
              <a:solidFill>
                <a:srgbClr val="000000"/>
              </a:solidFill>
              <a:latin typeface="Arial"/>
              <a:ea typeface="Arial"/>
              <a:cs typeface="Arial"/>
              <a:sym typeface="Arial"/>
            </a:endParaRPr>
          </a:p>
          <a:p>
            <a:pPr marL="457200" lvl="0" indent="-361950" algn="l" rtl="0">
              <a:lnSpc>
                <a:spcPct val="138000"/>
              </a:lnSpc>
              <a:spcBef>
                <a:spcPts val="0"/>
              </a:spcBef>
              <a:spcAft>
                <a:spcPts val="0"/>
              </a:spcAft>
              <a:buClr>
                <a:srgbClr val="000000"/>
              </a:buClr>
              <a:buSzPts val="2100"/>
              <a:buFont typeface="Arial"/>
              <a:buChar char="●"/>
            </a:pPr>
            <a:r>
              <a:rPr lang="en" sz="1500" i="1">
                <a:solidFill>
                  <a:srgbClr val="000000"/>
                </a:solidFill>
                <a:latin typeface="Arial"/>
                <a:ea typeface="Arial"/>
                <a:cs typeface="Arial"/>
                <a:sym typeface="Arial"/>
              </a:rPr>
              <a:t>Cost of living</a:t>
            </a:r>
            <a:endParaRPr sz="1500" i="1">
              <a:solidFill>
                <a:srgbClr val="000000"/>
              </a:solidFill>
              <a:latin typeface="Arial"/>
              <a:ea typeface="Arial"/>
              <a:cs typeface="Arial"/>
              <a:sym typeface="Arial"/>
            </a:endParaRPr>
          </a:p>
          <a:p>
            <a:pPr marL="457200" lvl="0" indent="-361950" algn="l" rtl="0">
              <a:lnSpc>
                <a:spcPct val="138000"/>
              </a:lnSpc>
              <a:spcBef>
                <a:spcPts val="0"/>
              </a:spcBef>
              <a:spcAft>
                <a:spcPts val="0"/>
              </a:spcAft>
              <a:buClr>
                <a:srgbClr val="000000"/>
              </a:buClr>
              <a:buSzPts val="2100"/>
              <a:buFont typeface="Arial"/>
              <a:buChar char="●"/>
            </a:pPr>
            <a:r>
              <a:rPr lang="en" sz="1500" i="1">
                <a:solidFill>
                  <a:srgbClr val="000000"/>
                </a:solidFill>
                <a:latin typeface="Arial"/>
                <a:ea typeface="Arial"/>
                <a:cs typeface="Arial"/>
                <a:sym typeface="Arial"/>
              </a:rPr>
              <a:t>Social services / shelters / non-profits</a:t>
            </a:r>
            <a:endParaRPr sz="1500" i="1">
              <a:solidFill>
                <a:srgbClr val="000000"/>
              </a:solidFill>
              <a:latin typeface="Arial"/>
              <a:ea typeface="Arial"/>
              <a:cs typeface="Arial"/>
              <a:sym typeface="Arial"/>
            </a:endParaRPr>
          </a:p>
          <a:p>
            <a:pPr marL="457200" lvl="0" indent="-361950" algn="l" rtl="0">
              <a:lnSpc>
                <a:spcPct val="138000"/>
              </a:lnSpc>
              <a:spcBef>
                <a:spcPts val="0"/>
              </a:spcBef>
              <a:spcAft>
                <a:spcPts val="0"/>
              </a:spcAft>
              <a:buClr>
                <a:srgbClr val="000000"/>
              </a:buClr>
              <a:buSzPts val="2100"/>
              <a:buFont typeface="Arial"/>
              <a:buChar char="●"/>
            </a:pPr>
            <a:r>
              <a:rPr lang="en" sz="1500" i="1">
                <a:solidFill>
                  <a:srgbClr val="000000"/>
                </a:solidFill>
                <a:latin typeface="Arial"/>
                <a:ea typeface="Arial"/>
                <a:cs typeface="Arial"/>
                <a:sym typeface="Arial"/>
              </a:rPr>
              <a:t>Per capita personal income</a:t>
            </a:r>
            <a:endParaRPr sz="1500" i="1">
              <a:solidFill>
                <a:srgbClr val="000000"/>
              </a:solidFill>
              <a:latin typeface="Arial"/>
              <a:ea typeface="Arial"/>
              <a:cs typeface="Arial"/>
              <a:sym typeface="Arial"/>
            </a:endParaRPr>
          </a:p>
          <a:p>
            <a:pPr marL="457200" lvl="0" indent="-361950" algn="l" rtl="0">
              <a:lnSpc>
                <a:spcPct val="138000"/>
              </a:lnSpc>
              <a:spcBef>
                <a:spcPts val="0"/>
              </a:spcBef>
              <a:spcAft>
                <a:spcPts val="0"/>
              </a:spcAft>
              <a:buClr>
                <a:srgbClr val="000000"/>
              </a:buClr>
              <a:buSzPts val="2100"/>
              <a:buFont typeface="Arial"/>
              <a:buChar char="●"/>
            </a:pPr>
            <a:r>
              <a:rPr lang="en" sz="1500" i="1">
                <a:solidFill>
                  <a:srgbClr val="000000"/>
                </a:solidFill>
                <a:latin typeface="Arial"/>
                <a:ea typeface="Arial"/>
                <a:cs typeface="Arial"/>
                <a:sym typeface="Arial"/>
              </a:rPr>
              <a:t>Education</a:t>
            </a:r>
            <a:endParaRPr sz="1500" i="1">
              <a:solidFill>
                <a:srgbClr val="000000"/>
              </a:solidFill>
              <a:latin typeface="Arial"/>
              <a:ea typeface="Arial"/>
              <a:cs typeface="Arial"/>
              <a:sym typeface="Arial"/>
            </a:endParaRPr>
          </a:p>
          <a:p>
            <a:pPr marL="457200" lvl="0" indent="-361950" algn="l" rtl="0">
              <a:lnSpc>
                <a:spcPct val="138000"/>
              </a:lnSpc>
              <a:spcBef>
                <a:spcPts val="0"/>
              </a:spcBef>
              <a:spcAft>
                <a:spcPts val="0"/>
              </a:spcAft>
              <a:buClr>
                <a:srgbClr val="000000"/>
              </a:buClr>
              <a:buSzPts val="2100"/>
              <a:buFont typeface="Arial"/>
              <a:buChar char="●"/>
            </a:pPr>
            <a:r>
              <a:rPr lang="en" sz="1500" i="1">
                <a:solidFill>
                  <a:srgbClr val="000000"/>
                </a:solidFill>
                <a:latin typeface="Arial"/>
                <a:ea typeface="Arial"/>
                <a:cs typeface="Arial"/>
                <a:sym typeface="Arial"/>
              </a:rPr>
              <a:t>Climate</a:t>
            </a:r>
            <a:endParaRPr sz="1500" i="1">
              <a:solidFill>
                <a:srgbClr val="000000"/>
              </a:solidFill>
              <a:latin typeface="Arial"/>
              <a:ea typeface="Arial"/>
              <a:cs typeface="Arial"/>
              <a:sym typeface="Arial"/>
            </a:endParaRPr>
          </a:p>
          <a:p>
            <a:pPr marL="0" lvl="0" indent="0" algn="l" rtl="0">
              <a:lnSpc>
                <a:spcPct val="138000"/>
              </a:lnSpc>
              <a:spcBef>
                <a:spcPts val="0"/>
              </a:spcBef>
              <a:spcAft>
                <a:spcPts val="0"/>
              </a:spcAft>
              <a:buNone/>
            </a:pPr>
            <a:endParaRPr sz="1500" i="1">
              <a:solidFill>
                <a:srgbClr val="000000"/>
              </a:solidFill>
              <a:latin typeface="Arial"/>
              <a:ea typeface="Arial"/>
              <a:cs typeface="Arial"/>
              <a:sym typeface="Arial"/>
            </a:endParaRPr>
          </a:p>
          <a:p>
            <a:pPr marL="0" lvl="0" indent="0" algn="l" rtl="0">
              <a:spcBef>
                <a:spcPts val="0"/>
              </a:spcBef>
              <a:spcAft>
                <a:spcPts val="0"/>
              </a:spcAft>
              <a:buNone/>
            </a:pPr>
            <a:endParaRPr/>
          </a:p>
        </p:txBody>
      </p:sp>
      <p:pic>
        <p:nvPicPr>
          <p:cNvPr id="100" name="Google Shape;100;p15"/>
          <p:cNvPicPr preferRelativeResize="0"/>
          <p:nvPr/>
        </p:nvPicPr>
        <p:blipFill>
          <a:blip r:embed="rId3">
            <a:alphaModFix/>
          </a:blip>
          <a:stretch>
            <a:fillRect/>
          </a:stretch>
        </p:blipFill>
        <p:spPr>
          <a:xfrm>
            <a:off x="4376075" y="1444225"/>
            <a:ext cx="4544776" cy="240589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16"/>
          <p:cNvSpPr txBox="1">
            <a:spLocks noGrp="1"/>
          </p:cNvSpPr>
          <p:nvPr>
            <p:ph type="ctrTitle"/>
          </p:nvPr>
        </p:nvSpPr>
        <p:spPr>
          <a:xfrm>
            <a:off x="407100" y="187775"/>
            <a:ext cx="3558600" cy="658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200">
                <a:solidFill>
                  <a:srgbClr val="0000FF"/>
                </a:solidFill>
                <a:latin typeface="Arial"/>
                <a:ea typeface="Arial"/>
                <a:cs typeface="Arial"/>
                <a:sym typeface="Arial"/>
              </a:rPr>
              <a:t>Data Sources</a:t>
            </a:r>
            <a:r>
              <a:rPr lang="en" sz="3200">
                <a:solidFill>
                  <a:srgbClr val="191B0E"/>
                </a:solidFill>
                <a:latin typeface="Arial"/>
                <a:ea typeface="Arial"/>
                <a:cs typeface="Arial"/>
                <a:sym typeface="Arial"/>
              </a:rPr>
              <a:t> </a:t>
            </a:r>
            <a:endParaRPr sz="4100"/>
          </a:p>
        </p:txBody>
      </p:sp>
      <p:sp>
        <p:nvSpPr>
          <p:cNvPr id="106" name="Google Shape;106;p16"/>
          <p:cNvSpPr txBox="1">
            <a:spLocks noGrp="1"/>
          </p:cNvSpPr>
          <p:nvPr>
            <p:ph type="subTitle" idx="1"/>
          </p:nvPr>
        </p:nvSpPr>
        <p:spPr>
          <a:xfrm>
            <a:off x="484800" y="770274"/>
            <a:ext cx="8811600" cy="3920400"/>
          </a:xfrm>
          <a:prstGeom prst="rect">
            <a:avLst/>
          </a:prstGeom>
        </p:spPr>
        <p:txBody>
          <a:bodyPr spcFirstLastPara="1" wrap="square" lIns="91425" tIns="91425" rIns="91425" bIns="91425" anchor="t" anchorCtr="0">
            <a:noAutofit/>
          </a:bodyPr>
          <a:lstStyle/>
          <a:p>
            <a:pPr marL="0" lvl="0" indent="0" algn="r" rtl="0">
              <a:lnSpc>
                <a:spcPct val="112000"/>
              </a:lnSpc>
              <a:spcBef>
                <a:spcPts val="0"/>
              </a:spcBef>
              <a:spcAft>
                <a:spcPts val="0"/>
              </a:spcAft>
              <a:buNone/>
            </a:pPr>
            <a:endParaRPr sz="700" i="1">
              <a:solidFill>
                <a:srgbClr val="0000FF"/>
              </a:solidFill>
              <a:latin typeface="Arial"/>
              <a:ea typeface="Arial"/>
              <a:cs typeface="Arial"/>
              <a:sym typeface="Arial"/>
            </a:endParaRPr>
          </a:p>
          <a:p>
            <a:pPr marL="0" lvl="0" indent="0" algn="l" rtl="0">
              <a:spcBef>
                <a:spcPts val="0"/>
              </a:spcBef>
              <a:spcAft>
                <a:spcPts val="0"/>
              </a:spcAft>
              <a:buNone/>
            </a:pPr>
            <a:r>
              <a:rPr lang="en" sz="1000" u="sng">
                <a:solidFill>
                  <a:srgbClr val="0000FF"/>
                </a:solidFill>
                <a:latin typeface="Arial"/>
                <a:ea typeface="Arial"/>
                <a:cs typeface="Arial"/>
                <a:sym typeface="Arial"/>
                <a:hlinkClick r:id="rId3">
                  <a:extLst>
                    <a:ext uri="{A12FA001-AC4F-418D-AE19-62706E023703}">
                      <ahyp:hlinkClr xmlns:ahyp="http://schemas.microsoft.com/office/drawing/2018/hyperlinkcolor" val="tx"/>
                    </a:ext>
                  </a:extLst>
                </a:hlinkClick>
              </a:rPr>
              <a:t>https://www.zillow.com/research/data/</a:t>
            </a:r>
            <a:endParaRPr sz="1000">
              <a:solidFill>
                <a:srgbClr val="0000FF"/>
              </a:solidFill>
              <a:latin typeface="Arial"/>
              <a:ea typeface="Arial"/>
              <a:cs typeface="Arial"/>
              <a:sym typeface="Arial"/>
            </a:endParaRPr>
          </a:p>
          <a:p>
            <a:pPr marL="0" lvl="0" indent="0" algn="l" rtl="0">
              <a:spcBef>
                <a:spcPts val="0"/>
              </a:spcBef>
              <a:spcAft>
                <a:spcPts val="0"/>
              </a:spcAft>
              <a:buNone/>
            </a:pPr>
            <a:r>
              <a:rPr lang="en" sz="1000">
                <a:solidFill>
                  <a:srgbClr val="000000"/>
                </a:solidFill>
                <a:latin typeface="Arial"/>
                <a:ea typeface="Arial"/>
                <a:cs typeface="Arial"/>
                <a:sym typeface="Arial"/>
              </a:rPr>
              <a:t>2015-2020; Zillow economic data</a:t>
            </a:r>
            <a:endParaRPr sz="1000">
              <a:solidFill>
                <a:srgbClr val="000000"/>
              </a:solidFill>
              <a:latin typeface="Arial"/>
              <a:ea typeface="Arial"/>
              <a:cs typeface="Arial"/>
              <a:sym typeface="Arial"/>
            </a:endParaRPr>
          </a:p>
          <a:p>
            <a:pPr marL="0" lvl="0" indent="0" algn="l" rtl="0">
              <a:spcBef>
                <a:spcPts val="0"/>
              </a:spcBef>
              <a:spcAft>
                <a:spcPts val="0"/>
              </a:spcAft>
              <a:buNone/>
            </a:pPr>
            <a:endParaRPr sz="1000">
              <a:solidFill>
                <a:srgbClr val="000000"/>
              </a:solidFill>
              <a:latin typeface="Arial"/>
              <a:ea typeface="Arial"/>
              <a:cs typeface="Arial"/>
              <a:sym typeface="Arial"/>
            </a:endParaRPr>
          </a:p>
          <a:p>
            <a:pPr marL="0" lvl="0" indent="0" algn="l" rtl="0">
              <a:spcBef>
                <a:spcPts val="0"/>
              </a:spcBef>
              <a:spcAft>
                <a:spcPts val="0"/>
              </a:spcAft>
              <a:buNone/>
            </a:pPr>
            <a:r>
              <a:rPr lang="en" sz="1000" u="sng">
                <a:solidFill>
                  <a:srgbClr val="0000FF"/>
                </a:solidFill>
                <a:latin typeface="Arial"/>
                <a:ea typeface="Arial"/>
                <a:cs typeface="Arial"/>
                <a:sym typeface="Arial"/>
                <a:hlinkClick r:id="rId4">
                  <a:extLst>
                    <a:ext uri="{A12FA001-AC4F-418D-AE19-62706E023703}">
                      <ahyp:hlinkClr xmlns:ahyp="http://schemas.microsoft.com/office/drawing/2018/hyperlinkcolor" val="tx"/>
                    </a:ext>
                  </a:extLst>
                </a:hlinkClick>
              </a:rPr>
              <a:t>https://www.hudexchange.info/programs/coc/coc-homeless-populations-and-subpopulations-reports/</a:t>
            </a:r>
            <a:endParaRPr sz="1000">
              <a:solidFill>
                <a:srgbClr val="0000FF"/>
              </a:solidFill>
              <a:latin typeface="Arial"/>
              <a:ea typeface="Arial"/>
              <a:cs typeface="Arial"/>
              <a:sym typeface="Arial"/>
            </a:endParaRPr>
          </a:p>
          <a:p>
            <a:pPr marL="0" lvl="0" indent="0" algn="l" rtl="0">
              <a:spcBef>
                <a:spcPts val="0"/>
              </a:spcBef>
              <a:spcAft>
                <a:spcPts val="0"/>
              </a:spcAft>
              <a:buNone/>
            </a:pPr>
            <a:endParaRPr sz="1000">
              <a:solidFill>
                <a:srgbClr val="000000"/>
              </a:solidFill>
              <a:latin typeface="Arial"/>
              <a:ea typeface="Arial"/>
              <a:cs typeface="Arial"/>
              <a:sym typeface="Arial"/>
            </a:endParaRPr>
          </a:p>
          <a:p>
            <a:pPr marL="0" lvl="0" indent="0" algn="l" rtl="0">
              <a:spcBef>
                <a:spcPts val="0"/>
              </a:spcBef>
              <a:spcAft>
                <a:spcPts val="0"/>
              </a:spcAft>
              <a:buNone/>
            </a:pPr>
            <a:r>
              <a:rPr lang="en" sz="1000">
                <a:solidFill>
                  <a:srgbClr val="000000"/>
                </a:solidFill>
                <a:latin typeface="Arial"/>
                <a:ea typeface="Arial"/>
                <a:cs typeface="Arial"/>
                <a:sym typeface="Arial"/>
              </a:rPr>
              <a:t>CoC (</a:t>
            </a:r>
            <a:r>
              <a:rPr lang="en" sz="1000" i="1">
                <a:solidFill>
                  <a:srgbClr val="000000"/>
                </a:solidFill>
                <a:latin typeface="Arial"/>
                <a:ea typeface="Arial"/>
                <a:cs typeface="Arial"/>
                <a:sym typeface="Arial"/>
              </a:rPr>
              <a:t>Continuums of Care</a:t>
            </a:r>
            <a:r>
              <a:rPr lang="en" sz="1000">
                <a:solidFill>
                  <a:srgbClr val="000000"/>
                </a:solidFill>
                <a:latin typeface="Arial"/>
                <a:ea typeface="Arial"/>
                <a:cs typeface="Arial"/>
                <a:sym typeface="Arial"/>
              </a:rPr>
              <a:t>) Homeless Populations and Subpopulations Reports; 2015-2019</a:t>
            </a:r>
            <a:endParaRPr sz="1000">
              <a:solidFill>
                <a:srgbClr val="000000"/>
              </a:solidFill>
              <a:latin typeface="Arial"/>
              <a:ea typeface="Arial"/>
              <a:cs typeface="Arial"/>
              <a:sym typeface="Arial"/>
            </a:endParaRPr>
          </a:p>
          <a:p>
            <a:pPr marL="0" lvl="0" indent="0" algn="l" rtl="0">
              <a:spcBef>
                <a:spcPts val="0"/>
              </a:spcBef>
              <a:spcAft>
                <a:spcPts val="0"/>
              </a:spcAft>
              <a:buNone/>
            </a:pPr>
            <a:endParaRPr sz="1000">
              <a:solidFill>
                <a:srgbClr val="000000"/>
              </a:solidFill>
              <a:latin typeface="Arial"/>
              <a:ea typeface="Arial"/>
              <a:cs typeface="Arial"/>
              <a:sym typeface="Arial"/>
            </a:endParaRPr>
          </a:p>
          <a:p>
            <a:pPr marL="0" lvl="0" indent="0" algn="l" rtl="0">
              <a:spcBef>
                <a:spcPts val="0"/>
              </a:spcBef>
              <a:spcAft>
                <a:spcPts val="0"/>
              </a:spcAft>
              <a:buNone/>
            </a:pPr>
            <a:r>
              <a:rPr lang="en" sz="1000" u="sng">
                <a:solidFill>
                  <a:srgbClr val="0000FF"/>
                </a:solidFill>
                <a:latin typeface="Arial"/>
                <a:ea typeface="Arial"/>
                <a:cs typeface="Arial"/>
                <a:sym typeface="Arial"/>
                <a:hlinkClick r:id="rId5">
                  <a:extLst>
                    <a:ext uri="{A12FA001-AC4F-418D-AE19-62706E023703}">
                      <ahyp:hlinkClr xmlns:ahyp="http://schemas.microsoft.com/office/drawing/2018/hyperlinkcolor" val="tx"/>
                    </a:ext>
                  </a:extLst>
                </a:hlinkClick>
              </a:rPr>
              <a:t>https://www.hudexchange.info/resource/5948/2019-ahar-part-1-pit-estimates-of-homelessness-in-the-us/</a:t>
            </a:r>
            <a:endParaRPr sz="1000">
              <a:solidFill>
                <a:srgbClr val="0000FF"/>
              </a:solidFill>
              <a:latin typeface="Arial"/>
              <a:ea typeface="Arial"/>
              <a:cs typeface="Arial"/>
              <a:sym typeface="Arial"/>
            </a:endParaRPr>
          </a:p>
          <a:p>
            <a:pPr marL="0" lvl="0" indent="0" algn="l" rtl="0">
              <a:spcBef>
                <a:spcPts val="0"/>
              </a:spcBef>
              <a:spcAft>
                <a:spcPts val="0"/>
              </a:spcAft>
              <a:buNone/>
            </a:pPr>
            <a:endParaRPr sz="1000">
              <a:solidFill>
                <a:srgbClr val="0000FF"/>
              </a:solidFill>
              <a:latin typeface="Arial"/>
              <a:ea typeface="Arial"/>
              <a:cs typeface="Arial"/>
              <a:sym typeface="Arial"/>
            </a:endParaRPr>
          </a:p>
          <a:p>
            <a:pPr marL="0" lvl="0" indent="0" algn="l" rtl="0">
              <a:spcBef>
                <a:spcPts val="0"/>
              </a:spcBef>
              <a:spcAft>
                <a:spcPts val="0"/>
              </a:spcAft>
              <a:buNone/>
            </a:pPr>
            <a:r>
              <a:rPr lang="en" sz="1000" u="sng">
                <a:solidFill>
                  <a:srgbClr val="0000FF"/>
                </a:solidFill>
                <a:latin typeface="Arial"/>
                <a:ea typeface="Arial"/>
                <a:cs typeface="Arial"/>
                <a:sym typeface="Arial"/>
                <a:hlinkClick r:id="rId6">
                  <a:extLst>
                    <a:ext uri="{A12FA001-AC4F-418D-AE19-62706E023703}">
                      <ahyp:hlinkClr xmlns:ahyp="http://schemas.microsoft.com/office/drawing/2018/hyperlinkcolor" val="tx"/>
                    </a:ext>
                  </a:extLst>
                </a:hlinkClick>
              </a:rPr>
              <a:t>PIT and HIC Data Since 2007 - HUD Exchange</a:t>
            </a:r>
            <a:endParaRPr sz="700">
              <a:solidFill>
                <a:srgbClr val="0000FF"/>
              </a:solidFill>
              <a:latin typeface="Arial"/>
              <a:ea typeface="Arial"/>
              <a:cs typeface="Arial"/>
              <a:sym typeface="Arial"/>
            </a:endParaRPr>
          </a:p>
          <a:p>
            <a:pPr marL="0" lvl="0" indent="0" algn="l" rtl="0">
              <a:spcBef>
                <a:spcPts val="0"/>
              </a:spcBef>
              <a:spcAft>
                <a:spcPts val="0"/>
              </a:spcAft>
              <a:buNone/>
            </a:pPr>
            <a:endParaRPr sz="1000">
              <a:solidFill>
                <a:srgbClr val="000000"/>
              </a:solidFill>
              <a:latin typeface="Arial"/>
              <a:ea typeface="Arial"/>
              <a:cs typeface="Arial"/>
              <a:sym typeface="Arial"/>
            </a:endParaRPr>
          </a:p>
          <a:p>
            <a:pPr marL="0" lvl="0" indent="0" algn="l" rtl="0">
              <a:spcBef>
                <a:spcPts val="0"/>
              </a:spcBef>
              <a:spcAft>
                <a:spcPts val="0"/>
              </a:spcAft>
              <a:buNone/>
            </a:pPr>
            <a:r>
              <a:rPr lang="en" sz="1000">
                <a:solidFill>
                  <a:srgbClr val="000000"/>
                </a:solidFill>
                <a:latin typeface="Arial"/>
                <a:ea typeface="Arial"/>
                <a:cs typeface="Arial"/>
                <a:sym typeface="Arial"/>
              </a:rPr>
              <a:t>2015-2019; Point in time estimates by state</a:t>
            </a:r>
            <a:endParaRPr sz="1000">
              <a:solidFill>
                <a:srgbClr val="000000"/>
              </a:solidFill>
              <a:latin typeface="Arial"/>
              <a:ea typeface="Arial"/>
              <a:cs typeface="Arial"/>
              <a:sym typeface="Arial"/>
            </a:endParaRPr>
          </a:p>
          <a:p>
            <a:pPr marL="0" lvl="0" indent="0" algn="l" rtl="0">
              <a:spcBef>
                <a:spcPts val="0"/>
              </a:spcBef>
              <a:spcAft>
                <a:spcPts val="0"/>
              </a:spcAft>
              <a:buNone/>
            </a:pPr>
            <a:r>
              <a:rPr lang="en" sz="1000">
                <a:solidFill>
                  <a:srgbClr val="000000"/>
                </a:solidFill>
                <a:latin typeface="Arial"/>
                <a:ea typeface="Arial"/>
                <a:cs typeface="Arial"/>
                <a:sym typeface="Arial"/>
              </a:rPr>
              <a:t>2015-2019; Housing inventory count by state</a:t>
            </a:r>
            <a:endParaRPr sz="1000">
              <a:solidFill>
                <a:srgbClr val="000000"/>
              </a:solidFill>
              <a:latin typeface="Arial"/>
              <a:ea typeface="Arial"/>
              <a:cs typeface="Arial"/>
              <a:sym typeface="Arial"/>
            </a:endParaRPr>
          </a:p>
          <a:p>
            <a:pPr marL="0" lvl="0" indent="0" algn="l" rtl="0">
              <a:spcBef>
                <a:spcPts val="0"/>
              </a:spcBef>
              <a:spcAft>
                <a:spcPts val="0"/>
              </a:spcAft>
              <a:buNone/>
            </a:pPr>
            <a:r>
              <a:rPr lang="en" sz="1000">
                <a:solidFill>
                  <a:srgbClr val="000000"/>
                </a:solidFill>
                <a:latin typeface="Arial"/>
                <a:ea typeface="Arial"/>
                <a:cs typeface="Arial"/>
                <a:sym typeface="Arial"/>
              </a:rPr>
              <a:t>(</a:t>
            </a:r>
            <a:r>
              <a:rPr lang="en" sz="1000" i="1">
                <a:solidFill>
                  <a:srgbClr val="000000"/>
                </a:solidFill>
                <a:latin typeface="Arial"/>
                <a:ea typeface="Arial"/>
                <a:cs typeface="Arial"/>
                <a:sym typeface="Arial"/>
              </a:rPr>
              <a:t>Each of these resources is reported by Continuums of Care to the US Housing and Urban Development (HUD) department</a:t>
            </a:r>
            <a:r>
              <a:rPr lang="en" sz="1000">
                <a:solidFill>
                  <a:srgbClr val="000000"/>
                </a:solidFill>
                <a:latin typeface="Arial"/>
                <a:ea typeface="Arial"/>
                <a:cs typeface="Arial"/>
                <a:sym typeface="Arial"/>
              </a:rPr>
              <a:t>)</a:t>
            </a:r>
            <a:endParaRPr sz="1000">
              <a:solidFill>
                <a:srgbClr val="000000"/>
              </a:solidFill>
              <a:latin typeface="Arial"/>
              <a:ea typeface="Arial"/>
              <a:cs typeface="Arial"/>
              <a:sym typeface="Arial"/>
            </a:endParaRPr>
          </a:p>
          <a:p>
            <a:pPr marL="0" lvl="0" indent="0" algn="l" rtl="0">
              <a:spcBef>
                <a:spcPts val="0"/>
              </a:spcBef>
              <a:spcAft>
                <a:spcPts val="0"/>
              </a:spcAft>
              <a:buNone/>
            </a:pPr>
            <a:endParaRPr sz="1000">
              <a:solidFill>
                <a:srgbClr val="000000"/>
              </a:solidFill>
              <a:latin typeface="Arial"/>
              <a:ea typeface="Arial"/>
              <a:cs typeface="Arial"/>
              <a:sym typeface="Arial"/>
            </a:endParaRPr>
          </a:p>
          <a:p>
            <a:pPr marL="0" lvl="0" indent="0" algn="l" rtl="0">
              <a:spcBef>
                <a:spcPts val="0"/>
              </a:spcBef>
              <a:spcAft>
                <a:spcPts val="0"/>
              </a:spcAft>
              <a:buNone/>
            </a:pPr>
            <a:r>
              <a:rPr lang="en" sz="1000" u="sng">
                <a:solidFill>
                  <a:srgbClr val="0000FF"/>
                </a:solidFill>
                <a:latin typeface="Arial"/>
                <a:ea typeface="Arial"/>
                <a:cs typeface="Arial"/>
                <a:sym typeface="Arial"/>
                <a:hlinkClick r:id="rId7">
                  <a:extLst>
                    <a:ext uri="{A12FA001-AC4F-418D-AE19-62706E023703}">
                      <ahyp:hlinkClr xmlns:ahyp="http://schemas.microsoft.com/office/drawing/2018/hyperlinkcolor" val="tx"/>
                    </a:ext>
                  </a:extLst>
                </a:hlinkClick>
              </a:rPr>
              <a:t>https://www.census.gov/quickfacts/fact/table</a:t>
            </a:r>
            <a:r>
              <a:rPr lang="en" sz="1000">
                <a:solidFill>
                  <a:srgbClr val="0000FF"/>
                </a:solidFill>
                <a:latin typeface="Arial"/>
                <a:ea typeface="Arial"/>
                <a:cs typeface="Arial"/>
                <a:sym typeface="Arial"/>
              </a:rPr>
              <a:t>/</a:t>
            </a:r>
            <a:endParaRPr sz="1000">
              <a:solidFill>
                <a:srgbClr val="0000FF"/>
              </a:solidFill>
              <a:latin typeface="Arial"/>
              <a:ea typeface="Arial"/>
              <a:cs typeface="Arial"/>
              <a:sym typeface="Arial"/>
            </a:endParaRPr>
          </a:p>
          <a:p>
            <a:pPr marL="0" lvl="0" indent="0" algn="l" rtl="0">
              <a:spcBef>
                <a:spcPts val="0"/>
              </a:spcBef>
              <a:spcAft>
                <a:spcPts val="0"/>
              </a:spcAft>
              <a:buNone/>
            </a:pPr>
            <a:endParaRPr sz="1000">
              <a:solidFill>
                <a:srgbClr val="0000FF"/>
              </a:solidFill>
              <a:latin typeface="Arial"/>
              <a:ea typeface="Arial"/>
              <a:cs typeface="Arial"/>
              <a:sym typeface="Arial"/>
            </a:endParaRPr>
          </a:p>
          <a:p>
            <a:pPr marL="0" lvl="0" indent="0" algn="l" rtl="0">
              <a:spcBef>
                <a:spcPts val="0"/>
              </a:spcBef>
              <a:spcAft>
                <a:spcPts val="0"/>
              </a:spcAft>
              <a:buNone/>
            </a:pPr>
            <a:r>
              <a:rPr lang="en" sz="1000" u="sng">
                <a:solidFill>
                  <a:srgbClr val="0000FF"/>
                </a:solidFill>
                <a:latin typeface="Arial"/>
                <a:ea typeface="Arial"/>
                <a:cs typeface="Arial"/>
                <a:sym typeface="Arial"/>
                <a:hlinkClick r:id="rId8">
                  <a:extLst>
                    <a:ext uri="{A12FA001-AC4F-418D-AE19-62706E023703}">
                      <ahyp:hlinkClr xmlns:ahyp="http://schemas.microsoft.com/office/drawing/2018/hyperlinkcolor" val="tx"/>
                    </a:ext>
                  </a:extLst>
                </a:hlinkClick>
              </a:rPr>
              <a:t>https://worldpopulationreview.com/state-rankings/homeless-population-by-state#dataTable</a:t>
            </a:r>
            <a:endParaRPr sz="1000">
              <a:solidFill>
                <a:srgbClr val="0000FF"/>
              </a:solidFill>
              <a:latin typeface="Arial"/>
              <a:ea typeface="Arial"/>
              <a:cs typeface="Arial"/>
              <a:sym typeface="Arial"/>
            </a:endParaRPr>
          </a:p>
          <a:p>
            <a:pPr marL="0" lvl="0" indent="0" algn="l" rtl="0">
              <a:spcBef>
                <a:spcPts val="0"/>
              </a:spcBef>
              <a:spcAft>
                <a:spcPts val="0"/>
              </a:spcAft>
              <a:buNone/>
            </a:pPr>
            <a:endParaRPr sz="1000">
              <a:solidFill>
                <a:srgbClr val="C9DAF8"/>
              </a:solidFill>
              <a:latin typeface="Arial"/>
              <a:ea typeface="Arial"/>
              <a:cs typeface="Arial"/>
              <a:sym typeface="Arial"/>
            </a:endParaRPr>
          </a:p>
          <a:p>
            <a:pPr marL="0" lvl="0" indent="0" algn="l" rtl="0">
              <a:spcBef>
                <a:spcPts val="0"/>
              </a:spcBef>
              <a:spcAft>
                <a:spcPts val="0"/>
              </a:spcAft>
              <a:buNone/>
            </a:pPr>
            <a:r>
              <a:rPr lang="en" sz="1000" u="sng">
                <a:solidFill>
                  <a:srgbClr val="0000FF"/>
                </a:solidFill>
                <a:latin typeface="Arial"/>
                <a:ea typeface="Arial"/>
                <a:cs typeface="Arial"/>
                <a:sym typeface="Arial"/>
                <a:hlinkClick r:id="rId9">
                  <a:extLst>
                    <a:ext uri="{A12FA001-AC4F-418D-AE19-62706E023703}">
                      <ahyp:hlinkClr xmlns:ahyp="http://schemas.microsoft.com/office/drawing/2018/hyperlinkcolor" val="tx"/>
                    </a:ext>
                  </a:extLst>
                </a:hlinkClick>
              </a:rPr>
              <a:t>https://www.bls.gov/charts/state-employment-and-unemployment/state-unemployment-rates-animated.html</a:t>
            </a:r>
            <a:endParaRPr sz="1000">
              <a:solidFill>
                <a:srgbClr val="0000FF"/>
              </a:solidFill>
              <a:latin typeface="Arial"/>
              <a:ea typeface="Arial"/>
              <a:cs typeface="Arial"/>
              <a:sym typeface="Arial"/>
            </a:endParaRPr>
          </a:p>
          <a:p>
            <a:pPr marL="0" lvl="0" indent="0" algn="l" rtl="0">
              <a:spcBef>
                <a:spcPts val="0"/>
              </a:spcBef>
              <a:spcAft>
                <a:spcPts val="0"/>
              </a:spcAft>
              <a:buNone/>
            </a:pPr>
            <a:endParaRPr sz="1300">
              <a:latin typeface="Arial"/>
              <a:ea typeface="Arial"/>
              <a:cs typeface="Arial"/>
              <a:sym typeface="Arial"/>
            </a:endParaRPr>
          </a:p>
          <a:p>
            <a:pPr marL="0" lvl="0" indent="0" algn="l" rtl="0">
              <a:spcBef>
                <a:spcPts val="0"/>
              </a:spcBef>
              <a:spcAft>
                <a:spcPts val="0"/>
              </a:spcAft>
              <a:buNone/>
            </a:pPr>
            <a:endParaRPr sz="1300">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17"/>
          <p:cNvSpPr txBox="1">
            <a:spLocks noGrp="1"/>
          </p:cNvSpPr>
          <p:nvPr>
            <p:ph type="ctrTitle"/>
          </p:nvPr>
        </p:nvSpPr>
        <p:spPr>
          <a:xfrm>
            <a:off x="337100" y="-42478"/>
            <a:ext cx="8222100" cy="838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300" dirty="0">
                <a:solidFill>
                  <a:srgbClr val="0000FF"/>
                </a:solidFill>
                <a:latin typeface="Arial"/>
                <a:ea typeface="Arial"/>
                <a:cs typeface="Arial"/>
                <a:sym typeface="Arial"/>
              </a:rPr>
              <a:t>Data Cleanup &amp; Exploration</a:t>
            </a:r>
            <a:endParaRPr dirty="0"/>
          </a:p>
        </p:txBody>
      </p:sp>
      <p:sp>
        <p:nvSpPr>
          <p:cNvPr id="112" name="Google Shape;112;p17"/>
          <p:cNvSpPr txBox="1">
            <a:spLocks noGrp="1"/>
          </p:cNvSpPr>
          <p:nvPr>
            <p:ph type="subTitle" idx="1"/>
          </p:nvPr>
        </p:nvSpPr>
        <p:spPr>
          <a:xfrm>
            <a:off x="337100" y="822650"/>
            <a:ext cx="8222100" cy="1554900"/>
          </a:xfrm>
          <a:prstGeom prst="rect">
            <a:avLst/>
          </a:prstGeom>
        </p:spPr>
        <p:txBody>
          <a:bodyPr spcFirstLastPara="1" wrap="square" lIns="91425" tIns="91425" rIns="91425" bIns="91425" anchor="t" anchorCtr="0">
            <a:noAutofit/>
          </a:bodyPr>
          <a:lstStyle/>
          <a:p>
            <a:pPr marL="0" lvl="0" indent="0" algn="l" rtl="0">
              <a:lnSpc>
                <a:spcPct val="94000"/>
              </a:lnSpc>
              <a:spcBef>
                <a:spcPts val="0"/>
              </a:spcBef>
              <a:spcAft>
                <a:spcPts val="0"/>
              </a:spcAft>
              <a:buNone/>
            </a:pPr>
            <a:r>
              <a:rPr lang="en" sz="1400" dirty="0">
                <a:solidFill>
                  <a:srgbClr val="000000"/>
                </a:solidFill>
                <a:latin typeface="Arial"/>
                <a:ea typeface="Arial"/>
                <a:cs typeface="Arial"/>
                <a:sym typeface="Arial"/>
              </a:rPr>
              <a:t>➢</a:t>
            </a:r>
            <a:r>
              <a:rPr lang="en" sz="1400" b="1" dirty="0">
                <a:solidFill>
                  <a:srgbClr val="000000"/>
                </a:solidFill>
                <a:latin typeface="Arial"/>
                <a:ea typeface="Arial"/>
                <a:cs typeface="Arial"/>
                <a:sym typeface="Arial"/>
              </a:rPr>
              <a:t>Unemployment Rates - U.S. Bureau of Labor Statistics </a:t>
            </a:r>
            <a:endParaRPr sz="1400" b="1" dirty="0">
              <a:solidFill>
                <a:srgbClr val="000000"/>
              </a:solidFill>
              <a:latin typeface="Arial"/>
              <a:ea typeface="Arial"/>
              <a:cs typeface="Arial"/>
              <a:sym typeface="Arial"/>
            </a:endParaRPr>
          </a:p>
          <a:p>
            <a:pPr marL="0" lvl="0" indent="0" algn="l" rtl="0">
              <a:lnSpc>
                <a:spcPct val="94000"/>
              </a:lnSpc>
              <a:spcBef>
                <a:spcPts val="0"/>
              </a:spcBef>
              <a:spcAft>
                <a:spcPts val="0"/>
              </a:spcAft>
              <a:buNone/>
            </a:pPr>
            <a:endParaRPr sz="1400" b="1" dirty="0">
              <a:solidFill>
                <a:srgbClr val="000000"/>
              </a:solidFill>
              <a:latin typeface="Arial"/>
              <a:ea typeface="Arial"/>
              <a:cs typeface="Arial"/>
              <a:sym typeface="Arial"/>
            </a:endParaRPr>
          </a:p>
          <a:p>
            <a:pPr marL="457200" lvl="0" indent="-317500" algn="l" rtl="0">
              <a:lnSpc>
                <a:spcPct val="115000"/>
              </a:lnSpc>
              <a:spcBef>
                <a:spcPts val="0"/>
              </a:spcBef>
              <a:spcAft>
                <a:spcPts val="0"/>
              </a:spcAft>
              <a:buClr>
                <a:srgbClr val="000000"/>
              </a:buClr>
              <a:buSzPts val="1400"/>
              <a:buFont typeface="Arial"/>
              <a:buChar char="●"/>
            </a:pPr>
            <a:r>
              <a:rPr lang="en" sz="1400" i="1" dirty="0">
                <a:solidFill>
                  <a:srgbClr val="000000"/>
                </a:solidFill>
                <a:latin typeface="Arial"/>
                <a:ea typeface="Arial"/>
                <a:cs typeface="Arial"/>
                <a:sym typeface="Arial"/>
              </a:rPr>
              <a:t>Data set contains national estimates of unemployment percent or rate by year from 1960 through 2020, captured monthly</a:t>
            </a:r>
            <a:endParaRPr sz="1400" i="1" dirty="0">
              <a:solidFill>
                <a:srgbClr val="000000"/>
              </a:solidFill>
              <a:latin typeface="Arial"/>
              <a:ea typeface="Arial"/>
              <a:cs typeface="Arial"/>
              <a:sym typeface="Arial"/>
            </a:endParaRPr>
          </a:p>
          <a:p>
            <a:pPr marL="457200" lvl="0" indent="-317500" algn="l" rtl="0">
              <a:lnSpc>
                <a:spcPct val="115000"/>
              </a:lnSpc>
              <a:spcBef>
                <a:spcPts val="0"/>
              </a:spcBef>
              <a:spcAft>
                <a:spcPts val="0"/>
              </a:spcAft>
              <a:buClr>
                <a:srgbClr val="000000"/>
              </a:buClr>
              <a:buSzPts val="1400"/>
              <a:buFont typeface="Arial"/>
              <a:buChar char="●"/>
            </a:pPr>
            <a:r>
              <a:rPr lang="en" sz="1400" i="1" dirty="0">
                <a:solidFill>
                  <a:srgbClr val="000000"/>
                </a:solidFill>
                <a:latin typeface="Arial"/>
                <a:ea typeface="Arial"/>
                <a:cs typeface="Arial"/>
                <a:sym typeface="Arial"/>
              </a:rPr>
              <a:t>We cleaned the data using pandas, matplot to use the last five years data 2015 through 2019</a:t>
            </a:r>
            <a:endParaRPr sz="1400" i="1" dirty="0">
              <a:solidFill>
                <a:srgbClr val="000000"/>
              </a:solidFill>
              <a:latin typeface="Arial"/>
              <a:ea typeface="Arial"/>
              <a:cs typeface="Arial"/>
              <a:sym typeface="Arial"/>
            </a:endParaRPr>
          </a:p>
          <a:p>
            <a:pPr marL="457200" lvl="0" indent="-317500" algn="l" rtl="0">
              <a:lnSpc>
                <a:spcPct val="115000"/>
              </a:lnSpc>
              <a:spcBef>
                <a:spcPts val="0"/>
              </a:spcBef>
              <a:spcAft>
                <a:spcPts val="0"/>
              </a:spcAft>
              <a:buClr>
                <a:srgbClr val="000000"/>
              </a:buClr>
              <a:buSzPts val="1400"/>
              <a:buFont typeface="Arial"/>
              <a:buChar char="●"/>
            </a:pPr>
            <a:r>
              <a:rPr lang="en" sz="1400" i="1" dirty="0">
                <a:solidFill>
                  <a:srgbClr val="000000"/>
                </a:solidFill>
                <a:latin typeface="Arial"/>
                <a:ea typeface="Arial"/>
                <a:cs typeface="Arial"/>
                <a:sym typeface="Arial"/>
              </a:rPr>
              <a:t>Since the raw data was on monthly cadence, we created new dataframe to pull yearly </a:t>
            </a:r>
            <a:endParaRPr sz="1400" i="1" dirty="0">
              <a:solidFill>
                <a:srgbClr val="000000"/>
              </a:solidFill>
              <a:latin typeface="Arial"/>
              <a:ea typeface="Arial"/>
              <a:cs typeface="Arial"/>
              <a:sym typeface="Arial"/>
            </a:endParaRPr>
          </a:p>
          <a:p>
            <a:pPr marL="0" lvl="0" indent="0" algn="l" rtl="0">
              <a:lnSpc>
                <a:spcPct val="115000"/>
              </a:lnSpc>
              <a:spcBef>
                <a:spcPts val="0"/>
              </a:spcBef>
              <a:spcAft>
                <a:spcPts val="0"/>
              </a:spcAft>
              <a:buNone/>
            </a:pPr>
            <a:endParaRPr dirty="0"/>
          </a:p>
        </p:txBody>
      </p:sp>
      <p:pic>
        <p:nvPicPr>
          <p:cNvPr id="113" name="Google Shape;113;p17"/>
          <p:cNvPicPr preferRelativeResize="0"/>
          <p:nvPr/>
        </p:nvPicPr>
        <p:blipFill>
          <a:blip r:embed="rId3">
            <a:alphaModFix/>
          </a:blip>
          <a:stretch>
            <a:fillRect/>
          </a:stretch>
        </p:blipFill>
        <p:spPr>
          <a:xfrm>
            <a:off x="828850" y="2556272"/>
            <a:ext cx="6943725" cy="18764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18"/>
          <p:cNvSpPr txBox="1">
            <a:spLocks noGrp="1"/>
          </p:cNvSpPr>
          <p:nvPr>
            <p:ph type="ctrTitle"/>
          </p:nvPr>
        </p:nvSpPr>
        <p:spPr>
          <a:xfrm>
            <a:off x="152400" y="29622"/>
            <a:ext cx="8222100" cy="838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300" dirty="0">
                <a:solidFill>
                  <a:srgbClr val="0000FF"/>
                </a:solidFill>
              </a:rPr>
              <a:t>Graphs/Data for UE Rates</a:t>
            </a:r>
            <a:endParaRPr sz="3300" dirty="0">
              <a:solidFill>
                <a:srgbClr val="0000FF"/>
              </a:solidFill>
            </a:endParaRPr>
          </a:p>
        </p:txBody>
      </p:sp>
      <p:pic>
        <p:nvPicPr>
          <p:cNvPr id="119" name="Google Shape;119;p18"/>
          <p:cNvPicPr preferRelativeResize="0"/>
          <p:nvPr/>
        </p:nvPicPr>
        <p:blipFill>
          <a:blip r:embed="rId3">
            <a:alphaModFix/>
          </a:blip>
          <a:stretch>
            <a:fillRect/>
          </a:stretch>
        </p:blipFill>
        <p:spPr>
          <a:xfrm>
            <a:off x="296700" y="1247072"/>
            <a:ext cx="2785021" cy="1789053"/>
          </a:xfrm>
          <a:prstGeom prst="rect">
            <a:avLst/>
          </a:prstGeom>
          <a:noFill/>
          <a:ln>
            <a:noFill/>
          </a:ln>
        </p:spPr>
      </p:pic>
      <p:pic>
        <p:nvPicPr>
          <p:cNvPr id="120" name="Google Shape;120;p18"/>
          <p:cNvPicPr preferRelativeResize="0"/>
          <p:nvPr/>
        </p:nvPicPr>
        <p:blipFill>
          <a:blip r:embed="rId4">
            <a:alphaModFix/>
          </a:blip>
          <a:stretch>
            <a:fillRect/>
          </a:stretch>
        </p:blipFill>
        <p:spPr>
          <a:xfrm>
            <a:off x="3439508" y="1247072"/>
            <a:ext cx="2200275" cy="1152525"/>
          </a:xfrm>
          <a:prstGeom prst="rect">
            <a:avLst/>
          </a:prstGeom>
          <a:noFill/>
          <a:ln>
            <a:noFill/>
          </a:ln>
        </p:spPr>
      </p:pic>
      <p:pic>
        <p:nvPicPr>
          <p:cNvPr id="121" name="Google Shape;121;p18"/>
          <p:cNvPicPr preferRelativeResize="0"/>
          <p:nvPr/>
        </p:nvPicPr>
        <p:blipFill rotWithShape="1">
          <a:blip r:embed="rId5">
            <a:alphaModFix/>
          </a:blip>
          <a:srcRect l="3530" b="14251"/>
          <a:stretch/>
        </p:blipFill>
        <p:spPr>
          <a:xfrm>
            <a:off x="6041175" y="1247075"/>
            <a:ext cx="2287875" cy="873950"/>
          </a:xfrm>
          <a:prstGeom prst="rect">
            <a:avLst/>
          </a:prstGeom>
          <a:noFill/>
          <a:ln>
            <a:noFill/>
          </a:ln>
        </p:spPr>
      </p:pic>
      <p:sp>
        <p:nvSpPr>
          <p:cNvPr id="122" name="Google Shape;122;p18"/>
          <p:cNvSpPr txBox="1"/>
          <p:nvPr/>
        </p:nvSpPr>
        <p:spPr>
          <a:xfrm>
            <a:off x="372975" y="3066131"/>
            <a:ext cx="2784900" cy="83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solidFill>
                  <a:srgbClr val="0000FF"/>
                </a:solidFill>
                <a:latin typeface="Roboto"/>
                <a:ea typeface="Roboto"/>
                <a:cs typeface="Roboto"/>
                <a:sym typeface="Roboto"/>
              </a:rPr>
              <a:t>New df for UE rate, years cleaned up, Year column added, UE rate added</a:t>
            </a:r>
            <a:endParaRPr sz="1200" b="1">
              <a:solidFill>
                <a:srgbClr val="0000FF"/>
              </a:solidFill>
              <a:latin typeface="Roboto"/>
              <a:ea typeface="Roboto"/>
              <a:cs typeface="Roboto"/>
              <a:sym typeface="Roboto"/>
            </a:endParaRPr>
          </a:p>
          <a:p>
            <a:pPr marL="0" lvl="0" indent="0" algn="l" rtl="0">
              <a:spcBef>
                <a:spcPts val="0"/>
              </a:spcBef>
              <a:spcAft>
                <a:spcPts val="0"/>
              </a:spcAft>
              <a:buNone/>
            </a:pPr>
            <a:endParaRPr b="1">
              <a:latin typeface="Roboto"/>
              <a:ea typeface="Roboto"/>
              <a:cs typeface="Roboto"/>
              <a:sym typeface="Roboto"/>
            </a:endParaRPr>
          </a:p>
        </p:txBody>
      </p:sp>
      <p:sp>
        <p:nvSpPr>
          <p:cNvPr id="123" name="Google Shape;123;p18"/>
          <p:cNvSpPr txBox="1"/>
          <p:nvPr/>
        </p:nvSpPr>
        <p:spPr>
          <a:xfrm>
            <a:off x="3428100" y="2407475"/>
            <a:ext cx="2287800" cy="40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solidFill>
                  <a:srgbClr val="0000FF"/>
                </a:solidFill>
                <a:latin typeface="Roboto"/>
                <a:ea typeface="Roboto"/>
                <a:cs typeface="Roboto"/>
                <a:sym typeface="Roboto"/>
              </a:rPr>
              <a:t>Month name column added</a:t>
            </a:r>
            <a:endParaRPr>
              <a:solidFill>
                <a:srgbClr val="0000FF"/>
              </a:solidFill>
            </a:endParaRPr>
          </a:p>
        </p:txBody>
      </p:sp>
      <p:sp>
        <p:nvSpPr>
          <p:cNvPr id="124" name="Google Shape;124;p18"/>
          <p:cNvSpPr txBox="1"/>
          <p:nvPr/>
        </p:nvSpPr>
        <p:spPr>
          <a:xfrm>
            <a:off x="6073750" y="2133713"/>
            <a:ext cx="2287800" cy="40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solidFill>
                  <a:srgbClr val="0000FF"/>
                </a:solidFill>
                <a:latin typeface="Roboto"/>
                <a:ea typeface="Roboto"/>
                <a:cs typeface="Roboto"/>
                <a:sym typeface="Roboto"/>
              </a:rPr>
              <a:t>UE rate broken down by Years</a:t>
            </a:r>
            <a:endParaRPr>
              <a:solidFill>
                <a:srgbClr val="0000FF"/>
              </a:solidFill>
            </a:endParaRPr>
          </a:p>
        </p:txBody>
      </p:sp>
      <p:pic>
        <p:nvPicPr>
          <p:cNvPr id="125" name="Google Shape;125;p18"/>
          <p:cNvPicPr preferRelativeResize="0"/>
          <p:nvPr/>
        </p:nvPicPr>
        <p:blipFill>
          <a:blip r:embed="rId6">
            <a:alphaModFix/>
          </a:blip>
          <a:stretch>
            <a:fillRect/>
          </a:stretch>
        </p:blipFill>
        <p:spPr>
          <a:xfrm>
            <a:off x="6073750" y="2965475"/>
            <a:ext cx="1800225" cy="1902100"/>
          </a:xfrm>
          <a:prstGeom prst="rect">
            <a:avLst/>
          </a:prstGeom>
          <a:noFill/>
          <a:ln>
            <a:noFill/>
          </a:ln>
        </p:spPr>
      </p:pic>
      <p:sp>
        <p:nvSpPr>
          <p:cNvPr id="126" name="Google Shape;126;p18"/>
          <p:cNvSpPr txBox="1"/>
          <p:nvPr/>
        </p:nvSpPr>
        <p:spPr>
          <a:xfrm>
            <a:off x="4124875" y="3763873"/>
            <a:ext cx="1627200" cy="778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solidFill>
                  <a:srgbClr val="0000FF"/>
                </a:solidFill>
                <a:latin typeface="Roboto"/>
                <a:ea typeface="Roboto"/>
                <a:cs typeface="Roboto"/>
                <a:sym typeface="Roboto"/>
              </a:rPr>
              <a:t>Top 10 States with highest homeless people</a:t>
            </a:r>
            <a:endParaRPr sz="1200" b="1">
              <a:solidFill>
                <a:srgbClr val="0000FF"/>
              </a:solidFill>
              <a:latin typeface="Roboto"/>
              <a:ea typeface="Roboto"/>
              <a:cs typeface="Roboto"/>
              <a:sym typeface="Roboto"/>
            </a:endParaRPr>
          </a:p>
          <a:p>
            <a:pPr marL="0" lvl="0" indent="0" algn="l" rtl="0">
              <a:spcBef>
                <a:spcPts val="0"/>
              </a:spcBef>
              <a:spcAft>
                <a:spcPts val="0"/>
              </a:spcAft>
              <a:buNone/>
            </a:pPr>
            <a:endParaRPr sz="1200" b="1">
              <a:solidFill>
                <a:srgbClr val="0000FF"/>
              </a:solidFill>
              <a:latin typeface="Roboto"/>
              <a:ea typeface="Roboto"/>
              <a:cs typeface="Roboto"/>
              <a:sym typeface="Roboto"/>
            </a:endParaRPr>
          </a:p>
        </p:txBody>
      </p:sp>
      <p:cxnSp>
        <p:nvCxnSpPr>
          <p:cNvPr id="127" name="Google Shape;127;p18"/>
          <p:cNvCxnSpPr>
            <a:stCxn id="126" idx="3"/>
            <a:endCxn id="125" idx="1"/>
          </p:cNvCxnSpPr>
          <p:nvPr/>
        </p:nvCxnSpPr>
        <p:spPr>
          <a:xfrm rot="10800000" flipH="1">
            <a:off x="5752075" y="3916573"/>
            <a:ext cx="321600" cy="2364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19"/>
          <p:cNvSpPr txBox="1">
            <a:spLocks noGrp="1"/>
          </p:cNvSpPr>
          <p:nvPr>
            <p:ph type="title"/>
          </p:nvPr>
        </p:nvSpPr>
        <p:spPr>
          <a:xfrm>
            <a:off x="311700" y="1052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300">
                <a:solidFill>
                  <a:srgbClr val="0000FF"/>
                </a:solidFill>
              </a:rPr>
              <a:t>Graphs/Data for UE Rates</a:t>
            </a:r>
            <a:endParaRPr sz="2100"/>
          </a:p>
        </p:txBody>
      </p:sp>
      <p:pic>
        <p:nvPicPr>
          <p:cNvPr id="133" name="Google Shape;133;p19"/>
          <p:cNvPicPr preferRelativeResize="0"/>
          <p:nvPr/>
        </p:nvPicPr>
        <p:blipFill rotWithShape="1">
          <a:blip r:embed="rId3">
            <a:alphaModFix/>
          </a:blip>
          <a:srcRect l="4209" t="3203" r="3283"/>
          <a:stretch/>
        </p:blipFill>
        <p:spPr>
          <a:xfrm>
            <a:off x="353125" y="1251325"/>
            <a:ext cx="3896475" cy="2164875"/>
          </a:xfrm>
          <a:prstGeom prst="rect">
            <a:avLst/>
          </a:prstGeom>
          <a:noFill/>
          <a:ln>
            <a:noFill/>
          </a:ln>
        </p:spPr>
      </p:pic>
      <p:pic>
        <p:nvPicPr>
          <p:cNvPr id="134" name="Google Shape;134;p19"/>
          <p:cNvPicPr preferRelativeResize="0"/>
          <p:nvPr/>
        </p:nvPicPr>
        <p:blipFill>
          <a:blip r:embed="rId4">
            <a:alphaModFix/>
          </a:blip>
          <a:stretch>
            <a:fillRect/>
          </a:stretch>
        </p:blipFill>
        <p:spPr>
          <a:xfrm>
            <a:off x="4918771" y="1095372"/>
            <a:ext cx="3762375" cy="26479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20"/>
          <p:cNvSpPr txBox="1">
            <a:spLocks noGrp="1"/>
          </p:cNvSpPr>
          <p:nvPr>
            <p:ph type="title"/>
          </p:nvPr>
        </p:nvSpPr>
        <p:spPr>
          <a:xfrm>
            <a:off x="311700" y="290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0000FF"/>
                </a:solidFill>
              </a:rPr>
              <a:t>Average UE rates by state 2015-2019</a:t>
            </a:r>
            <a:endParaRPr>
              <a:solidFill>
                <a:srgbClr val="0000FF"/>
              </a:solidFill>
            </a:endParaRPr>
          </a:p>
        </p:txBody>
      </p:sp>
      <p:sp>
        <p:nvSpPr>
          <p:cNvPr id="140" name="Google Shape;140;p20"/>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141" name="Google Shape;141;p20"/>
          <p:cNvPicPr preferRelativeResize="0"/>
          <p:nvPr/>
        </p:nvPicPr>
        <p:blipFill>
          <a:blip r:embed="rId3">
            <a:alphaModFix/>
          </a:blip>
          <a:stretch>
            <a:fillRect/>
          </a:stretch>
        </p:blipFill>
        <p:spPr>
          <a:xfrm>
            <a:off x="0" y="1114811"/>
            <a:ext cx="9143999" cy="2483327"/>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21"/>
          <p:cNvSpPr txBox="1">
            <a:spLocks noGrp="1"/>
          </p:cNvSpPr>
          <p:nvPr>
            <p:ph type="title"/>
          </p:nvPr>
        </p:nvSpPr>
        <p:spPr>
          <a:xfrm>
            <a:off x="311700" y="8105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300" dirty="0">
                <a:solidFill>
                  <a:srgbClr val="0000FF"/>
                </a:solidFill>
                <a:latin typeface="Arial"/>
                <a:ea typeface="Arial"/>
                <a:cs typeface="Arial"/>
                <a:sym typeface="Arial"/>
              </a:rPr>
              <a:t>Data Cleanup &amp; Exploration</a:t>
            </a:r>
            <a:endParaRPr dirty="0">
              <a:solidFill>
                <a:srgbClr val="0000FF"/>
              </a:solidFill>
            </a:endParaRPr>
          </a:p>
        </p:txBody>
      </p:sp>
      <p:sp>
        <p:nvSpPr>
          <p:cNvPr id="147" name="Google Shape;147;p21"/>
          <p:cNvSpPr txBox="1">
            <a:spLocks noGrp="1"/>
          </p:cNvSpPr>
          <p:nvPr>
            <p:ph type="body" idx="1"/>
          </p:nvPr>
        </p:nvSpPr>
        <p:spPr>
          <a:xfrm>
            <a:off x="311700" y="1042925"/>
            <a:ext cx="8520600" cy="3777000"/>
          </a:xfrm>
          <a:prstGeom prst="rect">
            <a:avLst/>
          </a:prstGeom>
        </p:spPr>
        <p:txBody>
          <a:bodyPr spcFirstLastPara="1" wrap="square" lIns="91425" tIns="91425" rIns="91425" bIns="91425" anchor="t" anchorCtr="0">
            <a:noAutofit/>
          </a:bodyPr>
          <a:lstStyle/>
          <a:p>
            <a:pPr marL="0" lvl="0" indent="0" algn="l" rtl="0">
              <a:lnSpc>
                <a:spcPct val="94000"/>
              </a:lnSpc>
              <a:spcBef>
                <a:spcPts val="0"/>
              </a:spcBef>
              <a:spcAft>
                <a:spcPts val="0"/>
              </a:spcAft>
              <a:buNone/>
            </a:pPr>
            <a:r>
              <a:rPr lang="en" sz="1400">
                <a:solidFill>
                  <a:srgbClr val="000000"/>
                </a:solidFill>
                <a:latin typeface="Arial"/>
                <a:ea typeface="Arial"/>
                <a:cs typeface="Arial"/>
                <a:sym typeface="Arial"/>
              </a:rPr>
              <a:t>➢ </a:t>
            </a:r>
            <a:r>
              <a:rPr lang="en" sz="1400" b="1">
                <a:solidFill>
                  <a:srgbClr val="000000"/>
                </a:solidFill>
                <a:latin typeface="Arial"/>
                <a:ea typeface="Arial"/>
                <a:cs typeface="Arial"/>
                <a:sym typeface="Arial"/>
              </a:rPr>
              <a:t>HUD - The U.S. Department of Housing &amp; Urban Development Dataset</a:t>
            </a:r>
            <a:endParaRPr sz="1400" b="1">
              <a:solidFill>
                <a:srgbClr val="000000"/>
              </a:solidFill>
              <a:latin typeface="Arial"/>
              <a:ea typeface="Arial"/>
              <a:cs typeface="Arial"/>
              <a:sym typeface="Arial"/>
            </a:endParaRPr>
          </a:p>
          <a:p>
            <a:pPr marL="0" lvl="0" indent="0" algn="l" rtl="0">
              <a:lnSpc>
                <a:spcPct val="94000"/>
              </a:lnSpc>
              <a:spcBef>
                <a:spcPts val="0"/>
              </a:spcBef>
              <a:spcAft>
                <a:spcPts val="0"/>
              </a:spcAft>
              <a:buNone/>
            </a:pPr>
            <a:endParaRPr sz="1400" b="1">
              <a:solidFill>
                <a:srgbClr val="000000"/>
              </a:solidFill>
              <a:latin typeface="Arial"/>
              <a:ea typeface="Arial"/>
              <a:cs typeface="Arial"/>
              <a:sym typeface="Arial"/>
            </a:endParaRPr>
          </a:p>
          <a:p>
            <a:pPr marL="457200" lvl="0" indent="-317500" algn="l" rtl="0">
              <a:lnSpc>
                <a:spcPct val="115000"/>
              </a:lnSpc>
              <a:spcBef>
                <a:spcPts val="0"/>
              </a:spcBef>
              <a:spcAft>
                <a:spcPts val="0"/>
              </a:spcAft>
              <a:buClr>
                <a:srgbClr val="000000"/>
              </a:buClr>
              <a:buSzPts val="1400"/>
              <a:buFont typeface="Arial"/>
              <a:buChar char="●"/>
            </a:pPr>
            <a:r>
              <a:rPr lang="en" sz="1400" i="1">
                <a:solidFill>
                  <a:srgbClr val="000000"/>
                </a:solidFill>
                <a:latin typeface="Arial"/>
                <a:ea typeface="Arial"/>
                <a:cs typeface="Arial"/>
                <a:sym typeface="Arial"/>
              </a:rPr>
              <a:t>Data set contained national estimates of homelessness by CoC (Continuums of Care) Number and CoC Name and estimates of different categories of homelessness from 1996 - 2019</a:t>
            </a:r>
            <a:endParaRPr sz="1400" i="1">
              <a:solidFill>
                <a:srgbClr val="000000"/>
              </a:solidFill>
              <a:latin typeface="Arial"/>
              <a:ea typeface="Arial"/>
              <a:cs typeface="Arial"/>
              <a:sym typeface="Arial"/>
            </a:endParaRPr>
          </a:p>
          <a:p>
            <a:pPr marL="457200" lvl="0" indent="-317500" algn="l" rtl="0">
              <a:lnSpc>
                <a:spcPct val="115000"/>
              </a:lnSpc>
              <a:spcBef>
                <a:spcPts val="0"/>
              </a:spcBef>
              <a:spcAft>
                <a:spcPts val="0"/>
              </a:spcAft>
              <a:buClr>
                <a:srgbClr val="000000"/>
              </a:buClr>
              <a:buSzPts val="1400"/>
              <a:buFont typeface="Arial"/>
              <a:buChar char="●"/>
            </a:pPr>
            <a:r>
              <a:rPr lang="en" sz="1400" i="1">
                <a:solidFill>
                  <a:srgbClr val="000000"/>
                </a:solidFill>
                <a:latin typeface="Arial"/>
                <a:ea typeface="Arial"/>
                <a:cs typeface="Arial"/>
                <a:sym typeface="Arial"/>
              </a:rPr>
              <a:t>Estimates of homeless veterans were included since 2019</a:t>
            </a:r>
            <a:endParaRPr sz="1400" i="1">
              <a:solidFill>
                <a:srgbClr val="000000"/>
              </a:solidFill>
              <a:latin typeface="Arial"/>
              <a:ea typeface="Arial"/>
              <a:cs typeface="Arial"/>
              <a:sym typeface="Arial"/>
            </a:endParaRPr>
          </a:p>
          <a:p>
            <a:pPr marL="457200" lvl="0" indent="-317500" algn="l" rtl="0">
              <a:lnSpc>
                <a:spcPct val="115000"/>
              </a:lnSpc>
              <a:spcBef>
                <a:spcPts val="0"/>
              </a:spcBef>
              <a:spcAft>
                <a:spcPts val="0"/>
              </a:spcAft>
              <a:buClr>
                <a:srgbClr val="000000"/>
              </a:buClr>
              <a:buSzPts val="1400"/>
              <a:buFont typeface="Arial"/>
              <a:buChar char="●"/>
            </a:pPr>
            <a:r>
              <a:rPr lang="en" sz="1400" i="1">
                <a:solidFill>
                  <a:srgbClr val="000000"/>
                </a:solidFill>
                <a:latin typeface="Arial"/>
                <a:ea typeface="Arial"/>
                <a:cs typeface="Arial"/>
                <a:sym typeface="Arial"/>
              </a:rPr>
              <a:t>Hence the column headers count were not same across all worksheets</a:t>
            </a:r>
            <a:endParaRPr sz="1400" i="1">
              <a:solidFill>
                <a:srgbClr val="000000"/>
              </a:solidFill>
              <a:latin typeface="Arial"/>
              <a:ea typeface="Arial"/>
              <a:cs typeface="Arial"/>
              <a:sym typeface="Arial"/>
            </a:endParaRPr>
          </a:p>
          <a:p>
            <a:pPr marL="457200" lvl="0" indent="-317500" algn="l" rtl="0">
              <a:lnSpc>
                <a:spcPct val="115000"/>
              </a:lnSpc>
              <a:spcBef>
                <a:spcPts val="0"/>
              </a:spcBef>
              <a:spcAft>
                <a:spcPts val="0"/>
              </a:spcAft>
              <a:buClr>
                <a:srgbClr val="000000"/>
              </a:buClr>
              <a:buSzPts val="1400"/>
              <a:buFont typeface="Arial"/>
              <a:buChar char="●"/>
            </a:pPr>
            <a:r>
              <a:rPr lang="en" sz="1400" i="1">
                <a:solidFill>
                  <a:srgbClr val="000000"/>
                </a:solidFill>
                <a:latin typeface="Arial"/>
                <a:ea typeface="Arial"/>
                <a:cs typeface="Arial"/>
                <a:sym typeface="Arial"/>
              </a:rPr>
              <a:t>Year information from column headers was removed and a new column ‘Year’ was inserted across all worksheets using VBA</a:t>
            </a:r>
            <a:endParaRPr sz="1400" i="1">
              <a:solidFill>
                <a:srgbClr val="000000"/>
              </a:solidFill>
              <a:latin typeface="Arial"/>
              <a:ea typeface="Arial"/>
              <a:cs typeface="Arial"/>
              <a:sym typeface="Arial"/>
            </a:endParaRPr>
          </a:p>
          <a:p>
            <a:pPr marL="457200" lvl="0" indent="-317500" algn="l" rtl="0">
              <a:lnSpc>
                <a:spcPct val="115000"/>
              </a:lnSpc>
              <a:spcBef>
                <a:spcPts val="0"/>
              </a:spcBef>
              <a:spcAft>
                <a:spcPts val="0"/>
              </a:spcAft>
              <a:buClr>
                <a:srgbClr val="000000"/>
              </a:buClr>
              <a:buSzPts val="1400"/>
              <a:buFont typeface="Arial"/>
              <a:buChar char="●"/>
            </a:pPr>
            <a:r>
              <a:rPr lang="en" sz="1400" i="1">
                <a:solidFill>
                  <a:srgbClr val="000000"/>
                </a:solidFill>
                <a:latin typeface="Arial"/>
                <a:ea typeface="Arial"/>
                <a:cs typeface="Arial"/>
                <a:sym typeface="Arial"/>
              </a:rPr>
              <a:t>Data from all worksheets were consolidated using pandas concat method and removed columns that had NaN</a:t>
            </a:r>
            <a:endParaRPr sz="1400" i="1">
              <a:solidFill>
                <a:srgbClr val="000000"/>
              </a:solidFill>
              <a:latin typeface="Arial"/>
              <a:ea typeface="Arial"/>
              <a:cs typeface="Arial"/>
              <a:sym typeface="Arial"/>
            </a:endParaRPr>
          </a:p>
          <a:p>
            <a:pPr marL="457200" lvl="0" indent="0" algn="l" rtl="0">
              <a:lnSpc>
                <a:spcPct val="115000"/>
              </a:lnSpc>
              <a:spcBef>
                <a:spcPts val="0"/>
              </a:spcBef>
              <a:spcAft>
                <a:spcPts val="0"/>
              </a:spcAft>
              <a:buNone/>
            </a:pPr>
            <a:endParaRPr sz="1400" i="1">
              <a:solidFill>
                <a:srgbClr val="000000"/>
              </a:solidFill>
              <a:latin typeface="Arial"/>
              <a:ea typeface="Arial"/>
              <a:cs typeface="Arial"/>
              <a:sym typeface="Arial"/>
            </a:endParaRPr>
          </a:p>
          <a:p>
            <a:pPr marL="0" lvl="0" indent="0" algn="l" rtl="0">
              <a:lnSpc>
                <a:spcPct val="115000"/>
              </a:lnSpc>
              <a:spcBef>
                <a:spcPts val="0"/>
              </a:spcBef>
              <a:spcAft>
                <a:spcPts val="0"/>
              </a:spcAft>
              <a:buNone/>
            </a:pPr>
            <a:endParaRPr sz="1400">
              <a:solidFill>
                <a:srgbClr val="000000"/>
              </a:solidFill>
              <a:latin typeface="Arial"/>
              <a:ea typeface="Arial"/>
              <a:cs typeface="Arial"/>
              <a:sym typeface="Arial"/>
            </a:endParaRPr>
          </a:p>
          <a:p>
            <a:pPr marL="0" lvl="0" indent="0" algn="l" rtl="0">
              <a:spcBef>
                <a:spcPts val="0"/>
              </a:spcBef>
              <a:spcAft>
                <a:spcPts val="0"/>
              </a:spcAft>
              <a:buNone/>
            </a:pPr>
            <a:endParaRPr/>
          </a:p>
          <a:p>
            <a:pPr marL="0" lvl="0" indent="0" algn="l" rtl="0">
              <a:spcBef>
                <a:spcPts val="1600"/>
              </a:spcBef>
              <a:spcAft>
                <a:spcPts val="1600"/>
              </a:spcAft>
              <a:buNone/>
            </a:pPr>
            <a:endParaRPr/>
          </a:p>
        </p:txBody>
      </p:sp>
    </p:spTree>
  </p:cSld>
  <p:clrMapOvr>
    <a:masterClrMapping/>
  </p:clrMapOvr>
</p:sld>
</file>

<file path=ppt/theme/theme1.xml><?xml version="1.0" encoding="utf-8"?>
<a:theme xmlns:a="http://schemas.openxmlformats.org/drawingml/2006/main" name="Geometric">
  <a:themeElements>
    <a:clrScheme name="Geometric">
      <a:dk1>
        <a:srgbClr val="2A3990"/>
      </a:dk1>
      <a:lt1>
        <a:srgbClr val="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TotalTime>
  <Words>971</Words>
  <Application>Microsoft Office PowerPoint</Application>
  <PresentationFormat>On-screen Show (16:9)</PresentationFormat>
  <Paragraphs>103</Paragraphs>
  <Slides>26</Slides>
  <Notes>25</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26</vt:i4>
      </vt:variant>
    </vt:vector>
  </HeadingPairs>
  <TitlesOfParts>
    <vt:vector size="29" baseType="lpstr">
      <vt:lpstr>Arial</vt:lpstr>
      <vt:lpstr>Roboto</vt:lpstr>
      <vt:lpstr>Geometric</vt:lpstr>
      <vt:lpstr>Housing Price Vs. Homeless Population</vt:lpstr>
      <vt:lpstr>Motivation</vt:lpstr>
      <vt:lpstr>Variables that influence homeleness</vt:lpstr>
      <vt:lpstr>Data Sources </vt:lpstr>
      <vt:lpstr>Data Cleanup &amp; Exploration</vt:lpstr>
      <vt:lpstr>Graphs/Data for UE Rates</vt:lpstr>
      <vt:lpstr>Graphs/Data for UE Rates</vt:lpstr>
      <vt:lpstr>Average UE rates by state 2015-2019</vt:lpstr>
      <vt:lpstr>Data Cleanup &amp; Exploration</vt:lpstr>
      <vt:lpstr>Graphs/Data for HUD</vt:lpstr>
      <vt:lpstr>Overall Homeless Count 2015-2019</vt:lpstr>
      <vt:lpstr>Homeless Count in US 2015-2019</vt:lpstr>
      <vt:lpstr>Homeless Change yrs 2015-2019 (nation wide)</vt:lpstr>
      <vt:lpstr>PowerPoint Presentation</vt:lpstr>
      <vt:lpstr>Average Housing Price 2015 - 2020</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Limitation:</vt:lpstr>
      <vt:lpstr>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Housing Price Vs. Homeless Population</dc:title>
  <dc:creator>Navjyot Sohi</dc:creator>
  <cp:lastModifiedBy>Navjyot Sohi</cp:lastModifiedBy>
  <cp:revision>3</cp:revision>
  <dcterms:modified xsi:type="dcterms:W3CDTF">2020-12-01T00:44:51Z</dcterms:modified>
</cp:coreProperties>
</file>